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329" r:id="rId14"/>
    <p:sldId id="335" r:id="rId15"/>
    <p:sldId id="330" r:id="rId16"/>
    <p:sldId id="304" r:id="rId17"/>
    <p:sldId id="298" r:id="rId18"/>
    <p:sldId id="317" r:id="rId19"/>
    <p:sldId id="334" r:id="rId20"/>
    <p:sldId id="262" r:id="rId21"/>
    <p:sldId id="333" r:id="rId22"/>
    <p:sldId id="332" r:id="rId23"/>
    <p:sldId id="318" r:id="rId24"/>
    <p:sldId id="324" r:id="rId25"/>
    <p:sldId id="336" r:id="rId26"/>
    <p:sldId id="279" r:id="rId27"/>
    <p:sldId id="291" r:id="rId28"/>
    <p:sldId id="278" r:id="rId29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/>
    <p:restoredTop sz="94055"/>
  </p:normalViewPr>
  <p:slideViewPr>
    <p:cSldViewPr>
      <p:cViewPr varScale="1">
        <p:scale>
          <a:sx n="142" d="100"/>
          <a:sy n="142" d="100"/>
        </p:scale>
        <p:origin x="424" y="16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jpeg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9.jpeg"/><Relationship Id="rId7" Type="http://schemas.openxmlformats.org/officeDocument/2006/relationships/image" Target="../media/image48.jpe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jpeg"/><Relationship Id="rId8" Type="http://schemas.openxmlformats.org/officeDocument/2006/relationships/image" Target="../media/image57.jpeg"/><Relationship Id="rId7" Type="http://schemas.openxmlformats.org/officeDocument/2006/relationships/image" Target="../media/image56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9.jpe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5.jpeg"/><Relationship Id="rId6" Type="http://schemas.openxmlformats.org/officeDocument/2006/relationships/image" Target="../media/image63.jpeg"/><Relationship Id="rId5" Type="http://schemas.openxmlformats.org/officeDocument/2006/relationships/image" Target="../media/image54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1.jpeg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jiayu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元疯玩套餐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3" descr="标准logo透明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557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80683" y="4214030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特色民宿</a:t>
            </a:r>
            <a:r>
              <a:rPr lang="en-US" altLang="zh-CN" sz="1400" dirty="0" smtClean="0">
                <a:solidFill>
                  <a:srgbClr val="EA5514"/>
                </a:solidFill>
              </a:rPr>
              <a:t>.</a:t>
            </a:r>
            <a:r>
              <a:rPr lang="zh-CN" altLang="en-US" sz="1400" dirty="0" smtClean="0">
                <a:solidFill>
                  <a:srgbClr val="EA5514"/>
                </a:solidFill>
              </a:rPr>
              <a:t>农家院，专注十渡团建、旅游一站式服务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296" y="15716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有山家园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高山漂流非常刺激，落差大。对于追求刺激的年轻朋友，高山漂流是不二之选哦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高山漂流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102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八渡环山漂流位于北京房山区国家地质公园十渡园区核心位置</a:t>
            </a:r>
            <a:r>
              <a:rPr lang="en-US" altLang="zh-CN" sz="1400" dirty="0">
                <a:solidFill>
                  <a:srgbClr val="002060"/>
                </a:solidFill>
              </a:rPr>
              <a:t>——</a:t>
            </a:r>
            <a:r>
              <a:rPr lang="zh-CN" altLang="en-US" sz="1400" dirty="0">
                <a:solidFill>
                  <a:srgbClr val="002060"/>
                </a:solidFill>
              </a:rPr>
              <a:t>八渡麒麟山，山区面积</a:t>
            </a:r>
            <a:r>
              <a:rPr lang="en-US" altLang="zh-CN" sz="1400" dirty="0">
                <a:solidFill>
                  <a:srgbClr val="002060"/>
                </a:solidFill>
              </a:rPr>
              <a:t>15</a:t>
            </a:r>
            <a:r>
              <a:rPr lang="zh-CN" altLang="en-US" sz="1400" dirty="0">
                <a:solidFill>
                  <a:srgbClr val="002060"/>
                </a:solidFill>
              </a:rPr>
              <a:t>平方公里，植被覆盖率达</a:t>
            </a:r>
            <a:r>
              <a:rPr lang="en-US" altLang="zh-CN" sz="1400" dirty="0">
                <a:solidFill>
                  <a:srgbClr val="002060"/>
                </a:solidFill>
              </a:rPr>
              <a:t>90%</a:t>
            </a:r>
            <a:r>
              <a:rPr lang="zh-CN" altLang="en-US" sz="1400" dirty="0">
                <a:solidFill>
                  <a:srgbClr val="002060"/>
                </a:solidFill>
              </a:rPr>
              <a:t>以上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环山漂流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4740511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4575413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211960" y="301632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289661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6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或</a:t>
            </a:r>
            <a:endParaRPr kumimoji="0" lang="zh-CN" altLang="zh-CN" sz="100" b="1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361099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1" y="1782755"/>
            <a:ext cx="2070907" cy="11646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777443"/>
            <a:ext cx="1781866" cy="11716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3144033"/>
            <a:ext cx="1792703" cy="13007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67" y="3144033"/>
            <a:ext cx="2065083" cy="13007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1777443"/>
            <a:ext cx="1937173" cy="11699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3144033"/>
            <a:ext cx="1937173" cy="1300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754911" cy="11699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44032"/>
            <a:ext cx="1754911" cy="13007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550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1213634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85918" y="78500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本套餐包含</a:t>
            </a:r>
            <a:r>
              <a:rPr lang="en-US" altLang="zh-CN" sz="1400" dirty="0">
                <a:solidFill>
                  <a:schemeClr val="bg1"/>
                </a:solidFill>
              </a:rPr>
              <a:t>6</a:t>
            </a:r>
            <a:r>
              <a:rPr lang="zh-CN" altLang="en-US" sz="1400" dirty="0">
                <a:solidFill>
                  <a:schemeClr val="bg1"/>
                </a:solidFill>
              </a:rPr>
              <a:t>个景点：经典景区任选</a:t>
            </a:r>
            <a:r>
              <a:rPr lang="en-US" altLang="zh-CN" sz="1400" dirty="0">
                <a:solidFill>
                  <a:schemeClr val="bg1"/>
                </a:solidFill>
              </a:rPr>
              <a:t>5</a:t>
            </a:r>
            <a:r>
              <a:rPr lang="zh-CN" altLang="en-US" sz="1400" dirty="0">
                <a:solidFill>
                  <a:schemeClr val="bg1"/>
                </a:solidFill>
              </a:rPr>
              <a:t>项</a:t>
            </a:r>
            <a:r>
              <a:rPr lang="en-US" altLang="zh-CN" sz="1400" dirty="0">
                <a:solidFill>
                  <a:schemeClr val="bg1"/>
                </a:solidFill>
              </a:rPr>
              <a:t>+</a:t>
            </a:r>
            <a:r>
              <a:rPr lang="zh-CN" altLang="en-US" sz="1400" dirty="0">
                <a:solidFill>
                  <a:schemeClr val="bg1"/>
                </a:solidFill>
              </a:rPr>
              <a:t>高端景区任选</a:t>
            </a:r>
            <a:r>
              <a:rPr lang="en-US" altLang="zh-CN" sz="1400" dirty="0">
                <a:solidFill>
                  <a:schemeClr val="bg1"/>
                </a:solidFill>
              </a:rPr>
              <a:t>1</a:t>
            </a:r>
            <a:r>
              <a:rPr lang="zh-CN" altLang="en-US" sz="1400" dirty="0">
                <a:solidFill>
                  <a:schemeClr val="bg1"/>
                </a:solidFill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3980" y="4668738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项团建游戏抵套餐中</a:t>
            </a:r>
            <a:r>
              <a:rPr lang="zh-CN" altLang="en-US" sz="1200" dirty="0"/>
              <a:t>的一个</a:t>
            </a:r>
            <a:r>
              <a:rPr lang="zh-CN" altLang="en-US" sz="1200" dirty="0" smtClean="0"/>
              <a:t>景点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496" y="914772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934" y="2129219"/>
            <a:ext cx="1857417" cy="1342712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637" y="2129218"/>
            <a:ext cx="1857387" cy="1345025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34" y="3652433"/>
            <a:ext cx="1857417" cy="1259614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8636" y="3648012"/>
            <a:ext cx="1857388" cy="1263577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1019177" y="293454"/>
            <a:ext cx="2977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激光真人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480625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464115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28396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35540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6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或</a:t>
            </a:r>
            <a:endParaRPr kumimoji="0" lang="zh-CN" altLang="zh-CN" sz="100" b="1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42684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Rectangle 70"/>
          <p:cNvSpPr>
            <a:spLocks noChangeArrowheads="1"/>
          </p:cNvSpPr>
          <p:nvPr/>
        </p:nvSpPr>
        <p:spPr bwMode="auto">
          <a:xfrm>
            <a:off x="5023182" y="878668"/>
            <a:ext cx="3857652" cy="2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相较于传统的激光</a:t>
            </a:r>
            <a:r>
              <a:rPr lang="en-US" altLang="zh-CN" sz="1400" dirty="0" smtClean="0">
                <a:solidFill>
                  <a:srgbClr val="002060"/>
                </a:solidFill>
              </a:rPr>
              <a:t>CS</a:t>
            </a:r>
            <a:r>
              <a:rPr lang="zh-CN" altLang="en-US" sz="1400" dirty="0" smtClean="0">
                <a:solidFill>
                  <a:srgbClr val="002060"/>
                </a:solidFill>
              </a:rPr>
              <a:t>，真实感更强，趣味性更强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5868144" y="378602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彩弹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水弹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97" y="3217473"/>
            <a:ext cx="1796683" cy="132100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95" y="1876253"/>
            <a:ext cx="1792038" cy="12312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71" y="3217474"/>
            <a:ext cx="1871644" cy="13210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91" y="1871105"/>
            <a:ext cx="1854623" cy="12364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  <p:bldP spid="51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sp>
        <p:nvSpPr>
          <p:cNvPr id="62" name="矩形 61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注：精品团建游戏选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64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65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篝火大</a:t>
            </a:r>
            <a:r>
              <a:rPr kumimoji="0"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Party</a:t>
            </a: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狂欢！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544" y="91477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solidFill>
                  <a:srgbClr val="00B050"/>
                </a:solidFill>
              </a:rPr>
              <a:t>由团建教练进行主持，集篝火</a:t>
            </a:r>
            <a:r>
              <a:rPr kumimoji="1" lang="en-US" altLang="zh-CN" sz="1600" dirty="0" smtClean="0">
                <a:solidFill>
                  <a:srgbClr val="00B050"/>
                </a:solidFill>
              </a:rPr>
              <a:t>+</a:t>
            </a:r>
            <a:r>
              <a:rPr kumimoji="1" lang="zh-CN" altLang="en-US" sz="1600" dirty="0" smtClean="0">
                <a:solidFill>
                  <a:srgbClr val="00B050"/>
                </a:solidFill>
              </a:rPr>
              <a:t>游戏</a:t>
            </a:r>
            <a:r>
              <a:rPr kumimoji="1" lang="en-US" altLang="zh-CN" sz="1600" dirty="0" smtClean="0">
                <a:solidFill>
                  <a:srgbClr val="00B050"/>
                </a:solidFill>
              </a:rPr>
              <a:t>+</a:t>
            </a:r>
            <a:r>
              <a:rPr kumimoji="1" lang="zh-CN" altLang="en-US" sz="1600" dirty="0" smtClean="0">
                <a:solidFill>
                  <a:srgbClr val="00B050"/>
                </a:solidFill>
              </a:rPr>
              <a:t>小烟花</a:t>
            </a:r>
            <a:r>
              <a:rPr kumimoji="1" lang="en-US" altLang="zh-CN" sz="1600" dirty="0" smtClean="0">
                <a:solidFill>
                  <a:srgbClr val="00B050"/>
                </a:solidFill>
              </a:rPr>
              <a:t>+</a:t>
            </a:r>
            <a:r>
              <a:rPr kumimoji="1" lang="zh-CN" altLang="en-US" sz="1600" dirty="0" smtClean="0">
                <a:solidFill>
                  <a:srgbClr val="00B050"/>
                </a:solidFill>
              </a:rPr>
              <a:t>才艺表演等于一体，在十渡拒马河谷狂欢！</a:t>
            </a:r>
            <a:endParaRPr kumimoji="1" lang="zh-CN" altLang="en-US" sz="1600" dirty="0">
              <a:solidFill>
                <a:srgbClr val="00B05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01" y="3110321"/>
            <a:ext cx="1819694" cy="13264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25" y="3110321"/>
            <a:ext cx="1868275" cy="13264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01" y="1743585"/>
            <a:ext cx="1879599" cy="12530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6" y="1726008"/>
            <a:ext cx="1905965" cy="12706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2" y="1726009"/>
            <a:ext cx="1907581" cy="12706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02701"/>
            <a:ext cx="1909254" cy="13341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48" y="1739357"/>
            <a:ext cx="1822146" cy="1274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6" y="3110321"/>
            <a:ext cx="1905965" cy="13328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noProof="1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74" y="3529927"/>
            <a:ext cx="1092594" cy="9792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38" y="3558925"/>
            <a:ext cx="1122902" cy="95624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78" y="3538066"/>
            <a:ext cx="1117526" cy="96266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285810" y="4703378"/>
            <a:ext cx="389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Calibri" panose="020F0502020204030204" pitchFamily="34" charset="0"/>
              </a:rPr>
              <a:t>注：自助烧烤餐满</a:t>
            </a:r>
            <a:r>
              <a:rPr lang="en-US" altLang="zh-CN" sz="1400" dirty="0">
                <a:latin typeface="Calibri" panose="020F0502020204030204" pitchFamily="34" charset="0"/>
              </a:rPr>
              <a:t>20</a:t>
            </a:r>
            <a:r>
              <a:rPr lang="zh-CN" altLang="en-US" sz="1400" dirty="0">
                <a:latin typeface="Calibri" panose="020F0502020204030204" pitchFamily="34" charset="0"/>
              </a:rPr>
              <a:t>人送烤全羊</a:t>
            </a:r>
            <a:r>
              <a:rPr lang="en-US" altLang="zh-CN" sz="1400" dirty="0"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latin typeface="Calibri" panose="020F0502020204030204" pitchFamily="34" charset="0"/>
              </a:rPr>
              <a:t>只，</a:t>
            </a:r>
            <a:r>
              <a:rPr lang="en-US" altLang="zh-CN" sz="1400" dirty="0">
                <a:latin typeface="Calibri" panose="020F0502020204030204" pitchFamily="34" charset="0"/>
              </a:rPr>
              <a:t>40</a:t>
            </a:r>
            <a:r>
              <a:rPr lang="zh-CN" altLang="en-US" sz="1400" dirty="0">
                <a:latin typeface="Calibri" panose="020F0502020204030204" pitchFamily="34" charset="0"/>
              </a:rPr>
              <a:t>人</a:t>
            </a:r>
            <a:r>
              <a:rPr lang="en-US" altLang="zh-CN" sz="1400" dirty="0"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latin typeface="Calibri" panose="020F0502020204030204" pitchFamily="34" charset="0"/>
              </a:rPr>
              <a:t>只</a:t>
            </a:r>
            <a:r>
              <a:rPr lang="en-US" altLang="zh-CN" sz="1400">
                <a:latin typeface="Calibri" panose="020F0502020204030204" pitchFamily="34" charset="0"/>
              </a:rPr>
              <a:t>…</a:t>
            </a:r>
            <a:endParaRPr lang="zh-CN" alt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550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67544" y="1579563"/>
            <a:ext cx="280680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经典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景区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+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高端景区任选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经典：漂流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碰碰车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等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高端：篝火大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Party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、水弹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CS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、真人版吃鸡、悬崖秋千、玻璃吊桥、北大河漂流、天河谷漂流、环山漂流</a:t>
            </a:r>
            <a:endParaRPr lang="zh-CN" alt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930305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30305" y="1508904"/>
            <a:ext cx="3178199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标，丰盛农家宴；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自助烧烤餐满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人送烤全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只，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40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只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…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3425" y="360796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特色民宿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农家院 舒适住宿一晚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空调、液晶电视、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覆盖。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设备更新更齐全，更舒爽的睡眠体验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  <p:bldP spid="32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550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有山家园就餐环境展示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34778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34778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79" descr="shejianshan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86" descr="shejianshang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34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有山家园可为您做这些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</a:t>
            </a:r>
            <a:r>
              <a:rPr lang="zh-CN" altLang="en-US" sz="1400" dirty="0"/>
              <a:t>：北京有山家园旅游服务有限公司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因为咱家有越大的游客量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010-61346396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家家专线：</a:t>
            </a:r>
            <a:r>
              <a:rPr lang="en-US" altLang="zh-CN" sz="1400" dirty="0" smtClean="0"/>
              <a:t>15801498133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园园专线：</a:t>
            </a:r>
            <a:r>
              <a:rPr lang="en-US" altLang="zh-CN" sz="1400" dirty="0" smtClean="0"/>
              <a:t>13522294093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/>
              <a:t>三姐专线：</a:t>
            </a:r>
            <a:r>
              <a:rPr lang="en-US" altLang="zh-CN" sz="1400" dirty="0"/>
              <a:t>15210664997</a:t>
            </a:r>
            <a:endParaRPr lang="en-US" altLang="zh-CN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园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有山家园温馨提醒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8929" y="2695380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543326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特色民宿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农家院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品质保障 专注十渡团建、旅游一站式服务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010-61346396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www.youshanjiayuan.com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13" descr="标准logo透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14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42844" y="1928014"/>
            <a:ext cx="4645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有山家园，温馨旅程由此开始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00298" y="142064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住宿：特色民宿</a:t>
            </a:r>
            <a:r>
              <a:rPr kumimoji="0" lang="en-US" altLang="zh-CN" sz="2000" b="1" dirty="0" smtClean="0">
                <a:solidFill>
                  <a:srgbClr val="EA5514"/>
                </a:solidFill>
              </a:rPr>
              <a:t>.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农家院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43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59" grpId="0"/>
      <p:bldP spid="60" grpId="0" animBg="1"/>
      <p:bldP spid="60" grpId="1" animBg="1"/>
      <p:bldP spid="61" grpId="0"/>
      <p:bldP spid="62" grpId="0"/>
      <p:bldP spid="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359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★有山家园是注册商标，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十渡特色民宿</a:t>
            </a:r>
            <a:r>
              <a:rPr lang="en-US" altLang="zh-CN" sz="1500" b="1" dirty="0" smtClean="0">
                <a:solidFill>
                  <a:srgbClr val="EA5514"/>
                </a:solidFill>
              </a:rPr>
              <a:t>.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品牌农家院</a:t>
            </a:r>
            <a:r>
              <a:rPr lang="zh-CN" altLang="en-US" sz="1500" dirty="0" smtClean="0"/>
              <a:t>，位于十渡风景区第</a:t>
            </a:r>
            <a:r>
              <a:rPr lang="en-US" altLang="zh-CN" sz="1500" dirty="0" smtClean="0"/>
              <a:t>17</a:t>
            </a:r>
            <a:r>
              <a:rPr lang="zh-CN" altLang="en-US" sz="1500" dirty="0" smtClean="0"/>
              <a:t>渡，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成立于</a:t>
            </a:r>
            <a:r>
              <a:rPr lang="en-US" altLang="zh-CN" sz="1500" dirty="0" smtClean="0"/>
              <a:t>2006</a:t>
            </a:r>
            <a:r>
              <a:rPr lang="zh-CN" altLang="en-US" sz="1500" dirty="0" smtClean="0"/>
              <a:t>年，是一家集吃住玩于一体的综合性农家乐；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★有山家园可同时接待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万人，是十渡</a:t>
            </a:r>
            <a:r>
              <a:rPr lang="en-US" altLang="zh-CN" sz="1500" dirty="0" smtClean="0"/>
              <a:t>-</a:t>
            </a:r>
            <a:r>
              <a:rPr lang="zh-CN" altLang="en-US" sz="1500" dirty="0" smtClean="0"/>
              <a:t>野三坡接待量超大的农家院；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、团建，拒马河漂流和仙西山水洞寨就在家门口，距离十五渡东湖港仅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000364" y="114219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643174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pic>
        <p:nvPicPr>
          <p:cNvPr id="25602" name="Picture 2" descr="https://img.xiumi.us/xmi/ua/14ECf/i/2e70aa4aa6c071916bf4e1b112caf916-sz_184210.jpg?x-oss-process=style/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142196"/>
            <a:ext cx="2143139" cy="1428760"/>
          </a:xfrm>
          <a:prstGeom prst="rect">
            <a:avLst/>
          </a:prstGeom>
          <a:noFill/>
        </p:spPr>
      </p:pic>
      <p:pic>
        <p:nvPicPr>
          <p:cNvPr id="25604" name="Picture 4" descr="https://img.xiumi.us/xmi/ua/14ECf/i/dfe0a56520abd6a1cc198e132cc65379-sz_150024.jpg?x-oss-process=style/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5336"/>
            <a:ext cx="2143140" cy="1428760"/>
          </a:xfrm>
          <a:prstGeom prst="rect">
            <a:avLst/>
          </a:prstGeom>
          <a:noFill/>
        </p:spPr>
      </p:pic>
      <p:cxnSp>
        <p:nvCxnSpPr>
          <p:cNvPr id="35" name="直接箭头连接符 34"/>
          <p:cNvCxnSpPr>
            <a:stCxn id="25602" idx="2"/>
          </p:cNvCxnSpPr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428596" y="2856708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花式小院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6" name="Picture 6" descr="https://img.xiumi.us/xmi/ua/14ECf/i/d6629cca992f8541d3bfbae93bc217c5-sz_10350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196"/>
            <a:ext cx="2214578" cy="1428760"/>
          </a:xfrm>
          <a:prstGeom prst="rect">
            <a:avLst/>
          </a:prstGeom>
          <a:noFill/>
        </p:spPr>
      </p:pic>
      <p:pic>
        <p:nvPicPr>
          <p:cNvPr id="25608" name="Picture 8" descr="https://img.xiumi.us/xmi/ua/14ECf/i/b972afe3b45340870a92dc07b2c9163a-sz_84816.jpg?x-oss-process=image/resize,w_640/auto-orient,1/crop,x_0,y_11,w_500,h_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5336"/>
            <a:ext cx="2214578" cy="1413571"/>
          </a:xfrm>
          <a:prstGeom prst="rect">
            <a:avLst/>
          </a:prstGeom>
          <a:noFill/>
        </p:spPr>
      </p:pic>
      <p:cxnSp>
        <p:nvCxnSpPr>
          <p:cNvPr id="43" name="直接箭头连接符 42"/>
          <p:cNvCxnSpPr>
            <a:stCxn id="25606" idx="2"/>
          </p:cNvCxnSpPr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93" grpId="0"/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正规旅游协议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>
                <a:solidFill>
                  <a:srgbClr val="FF0000"/>
                </a:solidFill>
              </a:rPr>
              <a:t>关于旅游意外险的更多信息请咨询您的团建</a:t>
            </a:r>
            <a:r>
              <a:rPr lang="zh-CN" altLang="en-US" sz="1500" dirty="0" smtClean="0">
                <a:solidFill>
                  <a:srgbClr val="FF0000"/>
                </a:solidFill>
              </a:rPr>
              <a:t>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6186</Words>
  <Application>WPS 文字</Application>
  <PresentationFormat>自定义</PresentationFormat>
  <Paragraphs>556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苹方-简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161</cp:revision>
  <dcterms:created xsi:type="dcterms:W3CDTF">2022-04-20T13:09:51Z</dcterms:created>
  <dcterms:modified xsi:type="dcterms:W3CDTF">2022-04-20T13:09:51Z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1167837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