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329" r:id="rId14"/>
    <p:sldId id="336" r:id="rId15"/>
    <p:sldId id="330" r:id="rId16"/>
    <p:sldId id="304" r:id="rId17"/>
    <p:sldId id="298" r:id="rId18"/>
    <p:sldId id="317" r:id="rId19"/>
    <p:sldId id="335" r:id="rId20"/>
    <p:sldId id="262" r:id="rId21"/>
    <p:sldId id="337" r:id="rId22"/>
    <p:sldId id="332" r:id="rId23"/>
    <p:sldId id="334" r:id="rId24"/>
    <p:sldId id="318" r:id="rId25"/>
    <p:sldId id="324" r:id="rId26"/>
    <p:sldId id="338" r:id="rId27"/>
    <p:sldId id="279" r:id="rId28"/>
    <p:sldId id="291" r:id="rId29"/>
    <p:sldId id="278" r:id="rId30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33"/>
    <p:restoredTop sz="94665"/>
  </p:normalViewPr>
  <p:slideViewPr>
    <p:cSldViewPr>
      <p:cViewPr varScale="1">
        <p:scale>
          <a:sx n="143" d="100"/>
          <a:sy n="143" d="100"/>
        </p:scale>
        <p:origin x="424" y="1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0.jpeg"/><Relationship Id="rId7" Type="http://schemas.openxmlformats.org/officeDocument/2006/relationships/image" Target="../media/image19.jpeg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8.jpeg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9.jpeg"/><Relationship Id="rId7" Type="http://schemas.openxmlformats.org/officeDocument/2006/relationships/image" Target="../media/image48.jpeg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6.jpeg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2.jpeg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6.jpeg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3" Type="http://schemas.openxmlformats.org/officeDocument/2006/relationships/image" Target="../media/image62.jpeg"/><Relationship Id="rId2" Type="http://schemas.openxmlformats.org/officeDocument/2006/relationships/image" Target="../media/image60.jpeg"/><Relationship Id="rId1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4.jpeg"/><Relationship Id="rId7" Type="http://schemas.openxmlformats.org/officeDocument/2006/relationships/image" Target="../media/image73.jpeg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6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jiayuan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675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元疯玩套餐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十渡三日游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有山家园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品牌连锁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" name="图片 33" descr="标准logo透明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55733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/>
          <p:nvPr/>
        </p:nvSpPr>
        <p:spPr>
          <a:xfrm>
            <a:off x="680683" y="4214030"/>
            <a:ext cx="4179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特色民宿</a:t>
            </a:r>
            <a:r>
              <a:rPr lang="en-US" altLang="zh-CN" sz="1400" dirty="0" smtClean="0">
                <a:solidFill>
                  <a:srgbClr val="EA5514"/>
                </a:solidFill>
              </a:rPr>
              <a:t>.</a:t>
            </a:r>
            <a:r>
              <a:rPr lang="zh-CN" altLang="en-US" sz="1400" dirty="0" smtClean="0">
                <a:solidFill>
                  <a:srgbClr val="EA5514"/>
                </a:solidFill>
              </a:rPr>
              <a:t>农家院，专注十渡团建、旅游一站式服务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98296" y="157163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j-ea"/>
                <a:ea typeface="+mj-ea"/>
              </a:rPr>
              <a:t>有山家园</a:t>
            </a:r>
            <a:endParaRPr lang="zh-CN" alt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高山漂流非常刺激，落差大。对于追求刺激的年轻朋友，高山漂流是不二之选哦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高山漂流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2835" y="752482"/>
            <a:ext cx="4192590" cy="1024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八渡环山漂流位于北京房山区国家地质公园十渡园区核心位置</a:t>
            </a:r>
            <a:r>
              <a:rPr lang="en-US" altLang="zh-CN" sz="1400" dirty="0">
                <a:solidFill>
                  <a:srgbClr val="002060"/>
                </a:solidFill>
              </a:rPr>
              <a:t>——</a:t>
            </a:r>
            <a:r>
              <a:rPr lang="zh-CN" altLang="en-US" sz="1400" dirty="0">
                <a:solidFill>
                  <a:srgbClr val="002060"/>
                </a:solidFill>
              </a:rPr>
              <a:t>八渡麒麟山，山区面积</a:t>
            </a:r>
            <a:r>
              <a:rPr lang="en-US" altLang="zh-CN" sz="1400" dirty="0">
                <a:solidFill>
                  <a:srgbClr val="002060"/>
                </a:solidFill>
              </a:rPr>
              <a:t>15</a:t>
            </a:r>
            <a:r>
              <a:rPr lang="zh-CN" altLang="en-US" sz="1400" dirty="0">
                <a:solidFill>
                  <a:srgbClr val="002060"/>
                </a:solidFill>
              </a:rPr>
              <a:t>平方公里，植被覆盖率达</a:t>
            </a:r>
            <a:r>
              <a:rPr lang="en-US" altLang="zh-CN" sz="1400" dirty="0">
                <a:solidFill>
                  <a:srgbClr val="002060"/>
                </a:solidFill>
              </a:rPr>
              <a:t>90%</a:t>
            </a:r>
            <a:r>
              <a:rPr lang="zh-CN" altLang="en-US" sz="1400" dirty="0">
                <a:solidFill>
                  <a:srgbClr val="002060"/>
                </a:solidFill>
              </a:rPr>
              <a:t>以上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环山漂流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4740511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4575413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211960" y="301632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289661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6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或</a:t>
            </a:r>
            <a:endParaRPr kumimoji="0" lang="zh-CN" altLang="zh-CN" sz="100" b="1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361099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31" y="1782755"/>
            <a:ext cx="2070907" cy="116462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5" y="1777443"/>
            <a:ext cx="1781866" cy="11716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07" y="3144033"/>
            <a:ext cx="1792703" cy="130078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67" y="3144033"/>
            <a:ext cx="2065083" cy="13007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07" y="1777443"/>
            <a:ext cx="1937173" cy="11699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07" y="3144033"/>
            <a:ext cx="1937173" cy="13007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1777443"/>
            <a:ext cx="1754911" cy="116994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186" y="3144032"/>
            <a:ext cx="1754911" cy="13007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675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00496" y="1213634"/>
            <a:ext cx="1173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27895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785918" y="785006"/>
            <a:ext cx="56436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</a:rPr>
              <a:t>本套餐包含</a:t>
            </a:r>
            <a:r>
              <a:rPr lang="en-US" altLang="zh-CN" sz="1400" dirty="0">
                <a:solidFill>
                  <a:schemeClr val="bg1"/>
                </a:solidFill>
              </a:rPr>
              <a:t>6</a:t>
            </a:r>
            <a:r>
              <a:rPr lang="zh-CN" altLang="en-US" sz="1400" dirty="0">
                <a:solidFill>
                  <a:schemeClr val="bg1"/>
                </a:solidFill>
              </a:rPr>
              <a:t>个景点：经典景区任选</a:t>
            </a:r>
            <a:r>
              <a:rPr lang="en-US" altLang="zh-CN" sz="1400" dirty="0">
                <a:solidFill>
                  <a:schemeClr val="bg1"/>
                </a:solidFill>
              </a:rPr>
              <a:t>5</a:t>
            </a:r>
            <a:r>
              <a:rPr lang="zh-CN" altLang="en-US" sz="1400" dirty="0">
                <a:solidFill>
                  <a:schemeClr val="bg1"/>
                </a:solidFill>
              </a:rPr>
              <a:t>项</a:t>
            </a:r>
            <a:r>
              <a:rPr lang="en-US" altLang="zh-CN" sz="1400" dirty="0">
                <a:solidFill>
                  <a:schemeClr val="bg1"/>
                </a:solidFill>
              </a:rPr>
              <a:t>+</a:t>
            </a:r>
            <a:r>
              <a:rPr lang="zh-CN" altLang="en-US" sz="1400" dirty="0">
                <a:solidFill>
                  <a:schemeClr val="bg1"/>
                </a:solidFill>
              </a:rPr>
              <a:t>高端景区任选</a:t>
            </a:r>
            <a:r>
              <a:rPr lang="en-US" altLang="zh-CN" sz="1400" dirty="0">
                <a:solidFill>
                  <a:schemeClr val="bg1"/>
                </a:solidFill>
              </a:rPr>
              <a:t>1</a:t>
            </a:r>
            <a:r>
              <a:rPr lang="zh-CN" altLang="en-US" sz="1400" dirty="0">
                <a:solidFill>
                  <a:schemeClr val="bg1"/>
                </a:solidFill>
              </a:rPr>
              <a:t>项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63980" y="4668738"/>
            <a:ext cx="2725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项团建游戏抵套餐中</a:t>
            </a:r>
            <a:r>
              <a:rPr lang="zh-CN" altLang="en-US" sz="1200" dirty="0"/>
              <a:t>的一个</a:t>
            </a:r>
            <a:r>
              <a:rPr lang="zh-CN" altLang="en-US" sz="1200" dirty="0" smtClean="0"/>
              <a:t>景点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5496" y="914772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6934" y="2129219"/>
            <a:ext cx="1857417" cy="1342712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8637" y="2129218"/>
            <a:ext cx="1857387" cy="1345025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34" y="3652433"/>
            <a:ext cx="1857417" cy="1259614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8636" y="3648012"/>
            <a:ext cx="1857388" cy="1263577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1019177" y="293454"/>
            <a:ext cx="29770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激光真人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480625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464115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28396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35540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600" b="1" dirty="0" smtClean="0">
                <a:solidFill>
                  <a:srgbClr val="FFFFFF"/>
                </a:solidFill>
                <a:latin typeface="Impact" panose="020B0806030902050204" pitchFamily="34" charset="0"/>
              </a:rPr>
              <a:t>或</a:t>
            </a:r>
            <a:endParaRPr kumimoji="0" lang="zh-CN" altLang="zh-CN" sz="100" b="1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42684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Rectangle 70"/>
          <p:cNvSpPr>
            <a:spLocks noChangeArrowheads="1"/>
          </p:cNvSpPr>
          <p:nvPr/>
        </p:nvSpPr>
        <p:spPr bwMode="auto">
          <a:xfrm>
            <a:off x="5023182" y="878668"/>
            <a:ext cx="3857652" cy="28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相较于传统的激光</a:t>
            </a:r>
            <a:r>
              <a:rPr lang="en-US" altLang="zh-CN" sz="1400" dirty="0" smtClean="0">
                <a:solidFill>
                  <a:srgbClr val="002060"/>
                </a:solidFill>
              </a:rPr>
              <a:t>CS</a:t>
            </a:r>
            <a:r>
              <a:rPr lang="zh-CN" altLang="en-US" sz="1400" dirty="0" smtClean="0">
                <a:solidFill>
                  <a:srgbClr val="002060"/>
                </a:solidFill>
              </a:rPr>
              <a:t>，真实感更强，趣味性更强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5868144" y="378602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彩弹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/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水弹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97" y="3217473"/>
            <a:ext cx="1796683" cy="1321001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95" y="1876253"/>
            <a:ext cx="1792038" cy="1231267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571" y="3217474"/>
            <a:ext cx="1871644" cy="1321001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591" y="1871105"/>
            <a:ext cx="1854623" cy="12364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0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  <p:bldP spid="51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sp>
        <p:nvSpPr>
          <p:cNvPr id="62" name="矩形 61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熔炼团队：激情节拍、动力火车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注：精品团建游戏选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r>
              <a:rPr lang="zh-CN" altLang="en-US" sz="1400" dirty="0" smtClean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50941" y="356378"/>
            <a:ext cx="1415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64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65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篝火大</a:t>
            </a:r>
            <a:r>
              <a:rPr kumimoji="0"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Party</a:t>
            </a: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狂欢！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7544" y="914772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600" dirty="0" smtClean="0">
                <a:solidFill>
                  <a:srgbClr val="00B050"/>
                </a:solidFill>
              </a:rPr>
              <a:t>由团建教练进行主持，集篝火</a:t>
            </a:r>
            <a:r>
              <a:rPr kumimoji="1" lang="en-US" altLang="zh-CN" sz="1600" dirty="0" smtClean="0">
                <a:solidFill>
                  <a:srgbClr val="00B050"/>
                </a:solidFill>
              </a:rPr>
              <a:t>+</a:t>
            </a:r>
            <a:r>
              <a:rPr kumimoji="1" lang="zh-CN" altLang="en-US" sz="1600" dirty="0" smtClean="0">
                <a:solidFill>
                  <a:srgbClr val="00B050"/>
                </a:solidFill>
              </a:rPr>
              <a:t>游戏</a:t>
            </a:r>
            <a:r>
              <a:rPr kumimoji="1" lang="en-US" altLang="zh-CN" sz="1600" dirty="0" smtClean="0">
                <a:solidFill>
                  <a:srgbClr val="00B050"/>
                </a:solidFill>
              </a:rPr>
              <a:t>+</a:t>
            </a:r>
            <a:r>
              <a:rPr kumimoji="1" lang="zh-CN" altLang="en-US" sz="1600" dirty="0" smtClean="0">
                <a:solidFill>
                  <a:srgbClr val="00B050"/>
                </a:solidFill>
              </a:rPr>
              <a:t>小烟花</a:t>
            </a:r>
            <a:r>
              <a:rPr kumimoji="1" lang="en-US" altLang="zh-CN" sz="1600" dirty="0" smtClean="0">
                <a:solidFill>
                  <a:srgbClr val="00B050"/>
                </a:solidFill>
              </a:rPr>
              <a:t>+</a:t>
            </a:r>
            <a:r>
              <a:rPr kumimoji="1" lang="zh-CN" altLang="en-US" sz="1600" dirty="0" smtClean="0">
                <a:solidFill>
                  <a:srgbClr val="00B050"/>
                </a:solidFill>
              </a:rPr>
              <a:t>才艺表演等于一体，在十渡拒马河谷狂欢！</a:t>
            </a:r>
            <a:endParaRPr kumimoji="1" lang="zh-CN" altLang="en-US" sz="1600" dirty="0">
              <a:solidFill>
                <a:srgbClr val="00B05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601" y="3110321"/>
            <a:ext cx="1819694" cy="13264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625" y="3110321"/>
            <a:ext cx="1868275" cy="132649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301" y="1743585"/>
            <a:ext cx="1879599" cy="125306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76" y="1726008"/>
            <a:ext cx="1905965" cy="127064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32" y="1726009"/>
            <a:ext cx="1907581" cy="127064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02701"/>
            <a:ext cx="1909254" cy="13341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48" y="1739357"/>
            <a:ext cx="1822146" cy="127422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76" y="3110321"/>
            <a:ext cx="1905965" cy="133284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783825" y="752582"/>
          <a:ext cx="3108086" cy="2779576"/>
        </p:xfrm>
        <a:graphic>
          <a:graphicData uri="http://schemas.openxmlformats.org/drawingml/2006/table">
            <a:tbl>
              <a:tblPr/>
              <a:tblGrid>
                <a:gridCol w="3108086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日晚餐：自助烧烤（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4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400" noProof="1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2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1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500</a:t>
            </a:r>
            <a:r>
              <a:rPr lang="zh-CN" altLang="en-US" sz="1600" b="1" dirty="0">
                <a:solidFill>
                  <a:srgbClr val="7030A0"/>
                </a:solidFill>
              </a:rPr>
              <a:t>元包桌菜单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675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8" y="3529927"/>
            <a:ext cx="1236447" cy="117193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1" y="3558925"/>
            <a:ext cx="1383373" cy="114445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39" y="3538066"/>
            <a:ext cx="1264661" cy="1152128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285810" y="4703378"/>
            <a:ext cx="3894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Calibri" panose="020F0502020204030204" pitchFamily="34" charset="0"/>
              </a:rPr>
              <a:t>注：自助烧烤餐满</a:t>
            </a:r>
            <a:r>
              <a:rPr lang="en-US" altLang="zh-CN" sz="1400" dirty="0">
                <a:latin typeface="Calibri" panose="020F0502020204030204" pitchFamily="34" charset="0"/>
              </a:rPr>
              <a:t>20</a:t>
            </a:r>
            <a:r>
              <a:rPr lang="zh-CN" altLang="en-US" sz="1400" dirty="0">
                <a:latin typeface="Calibri" panose="020F0502020204030204" pitchFamily="34" charset="0"/>
              </a:rPr>
              <a:t>人送烤全羊</a:t>
            </a:r>
            <a:r>
              <a:rPr lang="en-US" altLang="zh-CN" sz="1400" dirty="0"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latin typeface="Calibri" panose="020F0502020204030204" pitchFamily="34" charset="0"/>
              </a:rPr>
              <a:t>只，</a:t>
            </a:r>
            <a:r>
              <a:rPr lang="en-US" altLang="zh-CN" sz="1400" dirty="0">
                <a:latin typeface="Calibri" panose="020F0502020204030204" pitchFamily="34" charset="0"/>
              </a:rPr>
              <a:t>40</a:t>
            </a:r>
            <a:r>
              <a:rPr lang="zh-CN" altLang="en-US" sz="1400" dirty="0">
                <a:latin typeface="Calibri" panose="020F0502020204030204" pitchFamily="34" charset="0"/>
              </a:rPr>
              <a:t>人</a:t>
            </a:r>
            <a:r>
              <a:rPr lang="en-US" altLang="zh-CN" sz="1400" dirty="0"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latin typeface="Calibri" panose="020F0502020204030204" pitchFamily="34" charset="0"/>
              </a:rPr>
              <a:t>只</a:t>
            </a:r>
            <a:r>
              <a:rPr lang="en-US" altLang="zh-CN" sz="1400">
                <a:latin typeface="Calibri" panose="020F0502020204030204" pitchFamily="34" charset="0"/>
              </a:rPr>
              <a:t>…</a:t>
            </a:r>
            <a:endParaRPr lang="zh-CN" altLang="en-US" sz="1400" dirty="0"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5782" y="1285072"/>
            <a:ext cx="5034290" cy="1599565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◆凉热：炸小河鱼 </a:t>
            </a:r>
            <a:r>
              <a:rPr lang="zh-CN" altLang="en-US" sz="1400" dirty="0" smtClean="0"/>
              <a:t>         炸花椒芽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       养</a:t>
            </a:r>
            <a:r>
              <a:rPr lang="zh-CN" altLang="en-US" sz="1400" dirty="0"/>
              <a:t>生</a:t>
            </a:r>
            <a:r>
              <a:rPr lang="zh-CN" altLang="en-US" sz="1400" dirty="0" smtClean="0"/>
              <a:t>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</a:t>
            </a:r>
            <a:r>
              <a:rPr lang="zh-CN" altLang="en-US" sz="1400" dirty="0"/>
              <a:t>大拌菜 </a:t>
            </a:r>
            <a:r>
              <a:rPr lang="zh-CN" altLang="en-US" sz="1400" dirty="0" smtClean="0"/>
              <a:t>      拌银丝               自制蒜肠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热菜</a:t>
            </a:r>
            <a:r>
              <a:rPr lang="zh-CN" altLang="en-US" sz="1400" dirty="0"/>
              <a:t>：摊柴鸡蛋 </a:t>
            </a:r>
            <a:r>
              <a:rPr lang="zh-CN" altLang="en-US" sz="1400" dirty="0" smtClean="0"/>
              <a:t>         肉</a:t>
            </a:r>
            <a:r>
              <a:rPr lang="zh-CN" altLang="en-US" sz="1400" dirty="0"/>
              <a:t>炒时蔬            干锅菜花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山</a:t>
            </a:r>
            <a:r>
              <a:rPr lang="zh-CN" altLang="en-US" sz="1400" dirty="0"/>
              <a:t>蘑炖柴鸡 </a:t>
            </a:r>
            <a:r>
              <a:rPr lang="zh-CN" altLang="en-US" sz="1400" dirty="0" smtClean="0"/>
              <a:t>      农家炖豆腐        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老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村长招待菜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 smtClean="0">
                <a:solidFill>
                  <a:srgbClr val="FF0000"/>
                </a:solidFill>
              </a:rPr>
              <a:t>特色：</a:t>
            </a:r>
            <a:r>
              <a:rPr lang="zh-CN" altLang="en-US" sz="1400" dirty="0">
                <a:solidFill>
                  <a:srgbClr val="FF0000"/>
                </a:solidFill>
              </a:rPr>
              <a:t>鲜烤虹鲜鱼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特色</a:t>
            </a:r>
            <a:r>
              <a:rPr lang="zh-CN" altLang="en-US" sz="1400" dirty="0">
                <a:solidFill>
                  <a:srgbClr val="FF0000"/>
                </a:solidFill>
              </a:rPr>
              <a:t>烤羊排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  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675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351682" y="1579563"/>
            <a:ext cx="29241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经典景区任选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5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+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高端景区任选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经典：漂流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碰碰车等</a:t>
            </a:r>
            <a:endParaRPr lang="en-US" altLang="zh-CN" sz="1400" dirty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高端：篝火大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Party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、水弹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CS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、真人版吃鸡、悬崖秋千、玻璃吊桥、北大河漂流、天河谷漂流、环山漂流</a:t>
            </a:r>
            <a:endParaRPr lang="zh-CN" altLang="en-US" sz="14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5930305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5963543" y="1508904"/>
            <a:ext cx="3144961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正餐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日午餐为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50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标，丰盛农家菜；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标，自助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烧烤；第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日午餐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60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标，特色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八八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席；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日晚餐为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人餐标，豪华农家宴；</a:t>
            </a:r>
            <a:b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</a:b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3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日早餐为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pitchFamily="34" charset="0"/>
              </a:rPr>
              <a:t>元自助营养早餐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。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r>
              <a:rPr lang="zh-CN" altLang="en-US" sz="1200" dirty="0">
                <a:solidFill>
                  <a:srgbClr val="92D050"/>
                </a:solidFill>
                <a:latin typeface="Calibri" panose="020F0502020204030204" pitchFamily="34" charset="0"/>
              </a:rPr>
              <a:t>自助烧烤餐满</a:t>
            </a:r>
            <a:r>
              <a:rPr lang="en-US" altLang="zh-CN" sz="1200" dirty="0">
                <a:solidFill>
                  <a:srgbClr val="92D050"/>
                </a:solidFill>
                <a:latin typeface="Calibri" panose="020F0502020204030204" pitchFamily="34" charset="0"/>
              </a:rPr>
              <a:t>20</a:t>
            </a:r>
            <a:r>
              <a:rPr lang="zh-CN" altLang="en-US" sz="1200" dirty="0">
                <a:solidFill>
                  <a:srgbClr val="92D050"/>
                </a:solidFill>
                <a:latin typeface="Calibri" panose="020F0502020204030204" pitchFamily="34" charset="0"/>
              </a:rPr>
              <a:t>人送烤全</a:t>
            </a:r>
            <a:r>
              <a:rPr lang="en-US" altLang="zh-CN" sz="1200" dirty="0">
                <a:solidFill>
                  <a:srgbClr val="92D050"/>
                </a:solidFill>
                <a:latin typeface="Calibri" panose="020F0502020204030204" pitchFamily="34" charset="0"/>
              </a:rPr>
              <a:t>1</a:t>
            </a:r>
            <a:r>
              <a:rPr lang="zh-CN" altLang="en-US" sz="1200" dirty="0">
                <a:solidFill>
                  <a:srgbClr val="92D050"/>
                </a:solidFill>
                <a:latin typeface="Calibri" panose="020F0502020204030204" pitchFamily="34" charset="0"/>
              </a:rPr>
              <a:t>只，</a:t>
            </a:r>
            <a:r>
              <a:rPr lang="en-US" altLang="zh-CN" sz="1200" dirty="0">
                <a:solidFill>
                  <a:srgbClr val="92D050"/>
                </a:solidFill>
                <a:latin typeface="Calibri" panose="020F0502020204030204" pitchFamily="34" charset="0"/>
              </a:rPr>
              <a:t>40</a:t>
            </a:r>
            <a:r>
              <a:rPr lang="zh-CN" altLang="en-US" sz="1200" dirty="0">
                <a:solidFill>
                  <a:srgbClr val="92D050"/>
                </a:solidFill>
                <a:latin typeface="Calibri" panose="020F0502020204030204" pitchFamily="34" charset="0"/>
              </a:rPr>
              <a:t>人</a:t>
            </a:r>
            <a:r>
              <a:rPr lang="en-US" altLang="zh-CN" sz="1200" dirty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200" dirty="0">
                <a:solidFill>
                  <a:srgbClr val="92D050"/>
                </a:solidFill>
                <a:latin typeface="Calibri" panose="020F0502020204030204" pitchFamily="34" charset="0"/>
              </a:rPr>
              <a:t>只</a:t>
            </a:r>
            <a:r>
              <a:rPr lang="en-US" altLang="zh-CN" sz="1200" dirty="0">
                <a:solidFill>
                  <a:srgbClr val="92D050"/>
                </a:solidFill>
                <a:latin typeface="Calibri" panose="020F0502020204030204" pitchFamily="34" charset="0"/>
              </a:rPr>
              <a:t>…</a:t>
            </a:r>
            <a:endParaRPr lang="zh-CN" altLang="en-US" sz="12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33425" y="360796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特色民宿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农家院 舒适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住宿</a:t>
            </a:r>
            <a:r>
              <a:rPr lang="en-US" altLang="zh-CN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晚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空调、液晶电视、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pitchFamily="3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覆盖。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设备更新更齐全，更舒爽的睡眠体验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4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9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0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  <p:bldP spid="32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675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600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特色八八席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86182" y="1285072"/>
            <a:ext cx="5357818" cy="1168400"/>
          </a:xfrm>
          <a:prstGeom prst="rect">
            <a:avLst/>
          </a:prstGeom>
        </p:spPr>
        <p:txBody>
          <a:bodyPr wrap="square">
            <a:spAutoFit/>
          </a:bodyPr>
          <a:p>
            <a:pPr algn="l"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ym typeface="+mn-ea"/>
              </a:rPr>
              <a:t>◆八</a:t>
            </a:r>
            <a:r>
              <a:rPr lang="zh-CN" altLang="en-US" sz="1400" dirty="0">
                <a:sym typeface="+mn-ea"/>
              </a:rPr>
              <a:t>盘：姜丝肉 </a:t>
            </a:r>
            <a:r>
              <a:rPr lang="zh-CN" altLang="en-US" sz="1400" dirty="0" smtClean="0">
                <a:sym typeface="+mn-ea"/>
              </a:rPr>
              <a:t>         自制蒜肠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养</a:t>
            </a:r>
            <a:r>
              <a:rPr lang="zh-CN" altLang="en-US" sz="1400" dirty="0">
                <a:sym typeface="+mn-ea"/>
              </a:rPr>
              <a:t>生野菜         豆角烧茄子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  风味</a:t>
            </a:r>
            <a:r>
              <a:rPr lang="zh-CN" altLang="en-US" sz="1400" dirty="0">
                <a:sym typeface="+mn-ea"/>
              </a:rPr>
              <a:t>拔</a:t>
            </a:r>
            <a:r>
              <a:rPr lang="zh-CN" altLang="en-US" sz="1400" dirty="0" smtClean="0">
                <a:sym typeface="+mn-ea"/>
              </a:rPr>
              <a:t>丝       溜饹馇</a:t>
            </a:r>
            <a:r>
              <a:rPr lang="zh-CN" altLang="en-US" sz="1400" dirty="0">
                <a:sym typeface="+mn-ea"/>
              </a:rPr>
              <a:t> </a:t>
            </a:r>
            <a:r>
              <a:rPr lang="zh-CN" altLang="en-US" sz="1400" dirty="0" smtClean="0">
                <a:sym typeface="+mn-ea"/>
              </a:rPr>
              <a:t>           麻酱大拉皮     椒麻荷兰豆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◆八</a:t>
            </a:r>
            <a:r>
              <a:rPr lang="zh-CN" altLang="en-US" sz="1400" dirty="0"/>
              <a:t>碗：肉炖豆泡 </a:t>
            </a:r>
            <a:r>
              <a:rPr lang="zh-CN" altLang="en-US" sz="1400" dirty="0" smtClean="0"/>
              <a:t>      </a:t>
            </a:r>
            <a:r>
              <a:rPr lang="zh-CN" altLang="en-US" sz="1400" dirty="0" smtClean="0">
                <a:sym typeface="+mn-ea"/>
              </a:rPr>
              <a:t>干</a:t>
            </a:r>
            <a:r>
              <a:rPr lang="zh-CN" altLang="en-US" sz="1400" dirty="0">
                <a:sym typeface="+mn-ea"/>
              </a:rPr>
              <a:t>锅菜花</a:t>
            </a:r>
            <a:r>
              <a:rPr lang="zh-CN" altLang="en-US" sz="1400" dirty="0" smtClean="0"/>
              <a:t>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山蘑炖鸡         肉炖豆角</a:t>
            </a:r>
            <a:r>
              <a:rPr lang="zh-CN" altLang="en-US" sz="1400" dirty="0"/>
              <a:t> </a:t>
            </a:r>
            <a:endParaRPr lang="en-US" altLang="zh-CN" sz="1400" dirty="0" smtClean="0"/>
          </a:p>
          <a:p>
            <a:r>
              <a:rPr lang="zh-CN" altLang="en-US" sz="1400" dirty="0"/>
              <a:t> </a:t>
            </a:r>
            <a:r>
              <a:rPr lang="zh-CN" altLang="en-US" sz="1400" dirty="0" smtClean="0"/>
              <a:t>              鲜烤虹鳟       </a:t>
            </a:r>
            <a:r>
              <a:rPr lang="zh-CN" altLang="en-US" sz="1400" dirty="0" smtClean="0">
                <a:sym typeface="+mn-ea"/>
              </a:rPr>
              <a:t>酸菜</a:t>
            </a:r>
            <a:r>
              <a:rPr lang="zh-CN" altLang="en-US" sz="1400" dirty="0">
                <a:sym typeface="+mn-ea"/>
              </a:rPr>
              <a:t>炖排骨</a:t>
            </a:r>
            <a:r>
              <a:rPr lang="zh-CN" altLang="en-US" sz="1400" dirty="0" smtClean="0"/>
              <a:t>    农家扣肉         农家丸子   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</a:t>
            </a:r>
            <a:endParaRPr lang="zh-CN" altLang="en-US" sz="1400" dirty="0" smtClean="0"/>
          </a:p>
          <a:p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/>
        </p:nvGraphicFramePr>
        <p:xfrm>
          <a:off x="5868144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3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15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元自助营养早餐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农家小拌菜   小葱拌豆腐   八宝菜   农家咸菜丝 农家切肠   素食锦   西红柿   黄瓜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油条   馒头   豆沙卷子   粗粮馒头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pitchFamily="34" charset="0"/>
                        </a:rPr>
                        <a:t>棒渣粥       豆浆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675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68144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2958" y="770756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日晚餐：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800</a:t>
            </a:r>
            <a:r>
              <a:rPr lang="zh-CN" altLang="en-US" sz="1600" b="1" dirty="0">
                <a:solidFill>
                  <a:srgbClr val="7030A0"/>
                </a:solidFill>
              </a:rPr>
              <a:t>元包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桌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.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农家盛宴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5508104" y="4012233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5508104" y="2440597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5508104" y="3226415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5508104" y="1726217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4" y="2953232"/>
            <a:ext cx="1613412" cy="9127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2953232"/>
            <a:ext cx="1615364" cy="91386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8" y="2953232"/>
            <a:ext cx="1369280" cy="91276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69" y="4012234"/>
            <a:ext cx="1369280" cy="10102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88" y="3999600"/>
            <a:ext cx="1615364" cy="10228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"/>
          <a:stretch>
            <a:fillRect/>
          </a:stretch>
        </p:blipFill>
        <p:spPr>
          <a:xfrm>
            <a:off x="264447" y="4012233"/>
            <a:ext cx="1624189" cy="1010238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251520" y="1297589"/>
            <a:ext cx="5357818" cy="1383665"/>
          </a:xfrm>
          <a:prstGeom prst="rect">
            <a:avLst/>
          </a:prstGeom>
        </p:spPr>
        <p:txBody>
          <a:bodyPr wrap="square">
            <a:spAutoFit/>
          </a:bodyPr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凉菜：炸小河鱼	   炸小河虾       炸花椒芽     养生野菜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农家大拌菜	   自制蒜肠	      大拉皮	       拌腐竹</a:t>
            </a:r>
            <a:endParaRPr lang="zh-CN" altLang="en-US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热菜：</a:t>
            </a:r>
            <a:r>
              <a:rPr lang="zh-CN" altLang="en-US" sz="1400"/>
              <a:t>摊柴鸡蛋	   干锅菜花	</a:t>
            </a:r>
            <a:r>
              <a:rPr lang="zh-CN" altLang="en-US" sz="1400">
                <a:sym typeface="+mn-ea"/>
              </a:rPr>
              <a:t>杂粮包</a:t>
            </a:r>
            <a:endParaRPr lang="zh-CN" altLang="en-US" sz="140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/>
              <a:t>              </a:t>
            </a:r>
            <a:r>
              <a:rPr lang="zh-CN" altLang="en-US" sz="1400">
                <a:sym typeface="+mn-ea"/>
              </a:rPr>
              <a:t>红烧肉炖豆泡</a:t>
            </a:r>
            <a:r>
              <a:rPr lang="zh-CN" altLang="en-US" sz="1400" dirty="0" smtClean="0"/>
              <a:t>     </a:t>
            </a:r>
            <a:r>
              <a:rPr lang="zh-CN" altLang="en-US" sz="1400">
                <a:sym typeface="+mn-ea"/>
              </a:rPr>
              <a:t>老干妈烧豆腐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/>
              <a:t>特色：特色烤羊腿         特色烤兔子    平锅小河鱼    </a:t>
            </a:r>
            <a:r>
              <a:rPr lang="zh-CN" altLang="en-US" sz="1400" dirty="0" smtClean="0"/>
              <a:t>清蒸</a:t>
            </a:r>
            <a:r>
              <a:rPr lang="zh-CN" altLang="en-US" sz="1400" dirty="0"/>
              <a:t>鲟龙</a:t>
            </a:r>
            <a:r>
              <a:rPr lang="zh-CN" altLang="en-US" sz="1400" dirty="0" smtClean="0"/>
              <a:t>鱼 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</a:t>
            </a:r>
            <a:r>
              <a:rPr lang="zh-CN" altLang="en-US" sz="1400" dirty="0"/>
              <a:t>   </a:t>
            </a:r>
            <a:r>
              <a:rPr lang="zh-CN" altLang="en-US" sz="1400" dirty="0" smtClean="0"/>
              <a:t>农家</a:t>
            </a:r>
            <a:r>
              <a:rPr lang="zh-CN" altLang="en-US" sz="1400" dirty="0"/>
              <a:t>时令</a:t>
            </a:r>
            <a:r>
              <a:rPr lang="zh-CN" altLang="en-US" sz="1400" dirty="0" smtClean="0"/>
              <a:t>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有山家园就餐环境展示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55875" y="1347788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1347788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图片 79" descr="shejianshang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图片 86" descr="shejianshang3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1347788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有山家园可为您做这些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</a:t>
            </a:r>
            <a:r>
              <a:rPr lang="zh-CN" altLang="en-US" sz="1400" dirty="0"/>
              <a:t>：北京有山家园旅游服务有限公司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因为咱家有越大的游客量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010-61346396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家家专线：</a:t>
            </a:r>
            <a:r>
              <a:rPr lang="en-US" altLang="zh-CN" sz="1400" dirty="0" smtClean="0"/>
              <a:t>15801498133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园园专线：</a:t>
            </a:r>
            <a:r>
              <a:rPr lang="en-US" altLang="zh-CN" sz="1400" dirty="0" smtClean="0"/>
              <a:t>13522294093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/>
              <a:t>三姐专线：</a:t>
            </a:r>
            <a:r>
              <a:rPr lang="en-US" altLang="zh-CN" sz="1400" dirty="0"/>
              <a:t>15210664997</a:t>
            </a:r>
            <a:endParaRPr lang="en-US" altLang="zh-CN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园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有山家园温馨提醒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园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37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08929" y="2695380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有山家园的理想，就是通过我们的付出，让您收获一份好心情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有山家园，有你，有我，有温情，有欢乐！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543326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有山家园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特色民宿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农家院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品牌连锁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品质保障 专注十渡团建、旅游一站式服务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010-61346396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www.youshanjiayuan.com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13" descr="标准logo透明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071670" cy="1426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矩形 44"/>
          <p:cNvSpPr/>
          <p:nvPr/>
        </p:nvSpPr>
        <p:spPr>
          <a:xfrm>
            <a:off x="142844" y="1928014"/>
            <a:ext cx="46458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有山家园，温馨旅程由此开始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00298" y="142064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关于有山家园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59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住宿：特色民宿</a:t>
            </a:r>
            <a:r>
              <a:rPr kumimoji="0" lang="en-US" altLang="zh-CN" sz="2000" b="1" dirty="0" smtClean="0">
                <a:solidFill>
                  <a:srgbClr val="EA5514"/>
                </a:solidFill>
              </a:rPr>
              <a:t>.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农家院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62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43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  <p:bldP spid="58" grpId="0"/>
      <p:bldP spid="58" grpId="1"/>
      <p:bldP spid="59" grpId="0"/>
      <p:bldP spid="60" grpId="0" animBg="1"/>
      <p:bldP spid="60" grpId="1" animBg="1"/>
      <p:bldP spid="61" grpId="0"/>
      <p:bldP spid="62" grpId="0"/>
      <p:bldP spid="6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关于有山家园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关于有山家园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3599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★有山家园是注册商标，</a:t>
            </a:r>
            <a:r>
              <a:rPr lang="zh-CN" altLang="en-US" sz="1500" b="1" dirty="0" smtClean="0">
                <a:solidFill>
                  <a:srgbClr val="EA5514"/>
                </a:solidFill>
              </a:rPr>
              <a:t>十渡特色民宿</a:t>
            </a:r>
            <a:r>
              <a:rPr lang="en-US" altLang="zh-CN" sz="1500" b="1" dirty="0" smtClean="0">
                <a:solidFill>
                  <a:srgbClr val="EA5514"/>
                </a:solidFill>
              </a:rPr>
              <a:t>.</a:t>
            </a:r>
            <a:r>
              <a:rPr lang="zh-CN" altLang="en-US" sz="1500" b="1" dirty="0" smtClean="0">
                <a:solidFill>
                  <a:srgbClr val="EA5514"/>
                </a:solidFill>
              </a:rPr>
              <a:t>品牌农家院</a:t>
            </a:r>
            <a:r>
              <a:rPr lang="zh-CN" altLang="en-US" sz="1500" dirty="0" smtClean="0"/>
              <a:t>，位于十渡风景区第</a:t>
            </a:r>
            <a:r>
              <a:rPr lang="en-US" altLang="zh-CN" sz="1500" dirty="0" smtClean="0"/>
              <a:t>17</a:t>
            </a:r>
            <a:r>
              <a:rPr lang="zh-CN" altLang="en-US" sz="1500" dirty="0" smtClean="0"/>
              <a:t>渡，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成立于</a:t>
            </a:r>
            <a:r>
              <a:rPr lang="en-US" altLang="zh-CN" sz="1500" dirty="0" smtClean="0"/>
              <a:t>2006</a:t>
            </a:r>
            <a:r>
              <a:rPr lang="zh-CN" altLang="en-US" sz="1500" dirty="0" smtClean="0"/>
              <a:t>年，是一家集吃住玩于一体的综合性农家乐；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★有山家园可同时接待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★有山家园年接待游客超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万人，是十渡</a:t>
            </a:r>
            <a:r>
              <a:rPr lang="en-US" altLang="zh-CN" sz="1500" dirty="0" smtClean="0"/>
              <a:t>-</a:t>
            </a:r>
            <a:r>
              <a:rPr lang="zh-CN" altLang="en-US" sz="1500" dirty="0" smtClean="0"/>
              <a:t>野三坡接待量超大的农家院；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、团建，拒马河漂流和仙西山水洞寨就在家门口，距离十五渡东湖港仅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3000364" y="1142196"/>
            <a:ext cx="1371600" cy="1189037"/>
          </a:xfrm>
          <a:prstGeom prst="rect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643174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关于有山家园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pic>
        <p:nvPicPr>
          <p:cNvPr id="25602" name="Picture 2" descr="https://img.xiumi.us/xmi/ua/14ECf/i/2e70aa4aa6c071916bf4e1b112caf916-sz_184210.jpg?x-oss-process=style/xm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2844" y="1142196"/>
            <a:ext cx="2143139" cy="1428760"/>
          </a:xfrm>
          <a:prstGeom prst="rect">
            <a:avLst/>
          </a:prstGeom>
          <a:noFill/>
        </p:spPr>
      </p:pic>
      <p:pic>
        <p:nvPicPr>
          <p:cNvPr id="25604" name="Picture 4" descr="https://img.xiumi.us/xmi/ua/14ECf/i/dfe0a56520abd6a1cc198e132cc65379-sz_150024.jpg?x-oss-process=style/x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85336"/>
            <a:ext cx="2143140" cy="1428760"/>
          </a:xfrm>
          <a:prstGeom prst="rect">
            <a:avLst/>
          </a:prstGeom>
          <a:noFill/>
        </p:spPr>
      </p:pic>
      <p:cxnSp>
        <p:nvCxnSpPr>
          <p:cNvPr id="35" name="直接箭头连接符 34"/>
          <p:cNvCxnSpPr>
            <a:stCxn id="25602" idx="2"/>
          </p:cNvCxnSpPr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428596" y="2856708"/>
            <a:ext cx="9028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花式小院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6" name="Picture 6" descr="https://img.xiumi.us/xmi/ua/14ECf/i/d6629cca992f8541d3bfbae93bc217c5-sz_10350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142196"/>
            <a:ext cx="2214578" cy="1428760"/>
          </a:xfrm>
          <a:prstGeom prst="rect">
            <a:avLst/>
          </a:prstGeom>
          <a:noFill/>
        </p:spPr>
      </p:pic>
      <p:pic>
        <p:nvPicPr>
          <p:cNvPr id="25608" name="Picture 8" descr="https://img.xiumi.us/xmi/ua/14ECf/i/b972afe3b45340870a92dc07b2c9163a-sz_84816.jpg?x-oss-process=image/resize,w_640/auto-orient,1/crop,x_0,y_11,w_500,h_3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285336"/>
            <a:ext cx="2214578" cy="1413571"/>
          </a:xfrm>
          <a:prstGeom prst="rect">
            <a:avLst/>
          </a:prstGeom>
          <a:noFill/>
        </p:spPr>
      </p:pic>
      <p:cxnSp>
        <p:nvCxnSpPr>
          <p:cNvPr id="43" name="直接箭头连接符 42"/>
          <p:cNvCxnSpPr>
            <a:stCxn id="25606" idx="2"/>
          </p:cNvCxnSpPr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40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8" grpId="0" animBg="1"/>
      <p:bldP spid="40993" grpId="0"/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正规旅游协议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>
                <a:solidFill>
                  <a:srgbClr val="FF0000"/>
                </a:solidFill>
              </a:rPr>
              <a:t>关于旅游意外险的更多信息请咨询您的团建</a:t>
            </a:r>
            <a:r>
              <a:rPr lang="zh-CN" altLang="en-US" sz="1500" dirty="0" smtClean="0">
                <a:solidFill>
                  <a:srgbClr val="FF0000"/>
                </a:solidFill>
              </a:rPr>
              <a:t>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6627</Words>
  <Application>WPS 文字</Application>
  <PresentationFormat>自定义</PresentationFormat>
  <Paragraphs>587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8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苹方-简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163</cp:revision>
  <dcterms:created xsi:type="dcterms:W3CDTF">2022-04-20T13:15:26Z</dcterms:created>
  <dcterms:modified xsi:type="dcterms:W3CDTF">2022-04-20T13:15:26Z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1174561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