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95" r:id="rId4"/>
    <p:sldId id="257" r:id="rId5"/>
    <p:sldId id="258" r:id="rId6"/>
    <p:sldId id="281" r:id="rId7"/>
    <p:sldId id="305" r:id="rId9"/>
    <p:sldId id="260" r:id="rId10"/>
    <p:sldId id="286" r:id="rId11"/>
    <p:sldId id="321" r:id="rId12"/>
    <p:sldId id="261" r:id="rId13"/>
    <p:sldId id="287" r:id="rId14"/>
    <p:sldId id="314" r:id="rId15"/>
    <p:sldId id="304" r:id="rId16"/>
    <p:sldId id="315" r:id="rId17"/>
    <p:sldId id="326" r:id="rId18"/>
    <p:sldId id="316" r:id="rId19"/>
    <p:sldId id="298" r:id="rId20"/>
    <p:sldId id="317" r:id="rId21"/>
    <p:sldId id="262" r:id="rId22"/>
    <p:sldId id="327" r:id="rId23"/>
    <p:sldId id="328" r:id="rId24"/>
    <p:sldId id="329" r:id="rId25"/>
    <p:sldId id="318" r:id="rId26"/>
    <p:sldId id="324" r:id="rId27"/>
    <p:sldId id="330" r:id="rId28"/>
    <p:sldId id="279" r:id="rId29"/>
    <p:sldId id="291" r:id="rId30"/>
    <p:sldId id="278" r:id="rId31"/>
  </p:sldIdLst>
  <p:sldSz cx="9144000" cy="5141595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514"/>
    <a:srgbClr val="98D2E3"/>
    <a:srgbClr val="FBE22D"/>
    <a:srgbClr val="A9D25A"/>
    <a:srgbClr val="7BBFAA"/>
    <a:srgbClr val="EB4544"/>
    <a:srgbClr val="DDDDDD"/>
    <a:srgbClr val="B03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33"/>
    <p:restoredTop sz="94665"/>
  </p:normalViewPr>
  <p:slideViewPr>
    <p:cSldViewPr>
      <p:cViewPr varScale="1">
        <p:scale>
          <a:sx n="143" d="100"/>
          <a:sy n="143" d="100"/>
        </p:scale>
        <p:origin x="424" y="184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200"/>
            </a:lvl1pPr>
          </a:lstStyle>
          <a:p>
            <a:fld id="{2EDCFC49-58E0-48B3-93E7-97856DF4350E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200"/>
            </a:lvl1pPr>
          </a:lstStyle>
          <a:p>
            <a:fld id="{3F55D58D-D4E6-4496-8BD8-F26A87FB08F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77E0-4E94-4214-A8FD-3C985A7524D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BFF2-4394-4473-A5C5-A92E3509ED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65FCC-526F-4CCA-AFC8-C1D386C9611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98B6-1D86-4EC1-BC22-74FA77FBA7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73C16-2E3A-416E-8632-477C704E70D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16F3-E29E-4636-BDA8-F1C5C2F629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891EE-282F-4F1D-A880-20795C4EE6A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D3C1A-EA50-485A-AC4C-1663707E326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8CC1-14C6-47A8-8102-7A50FE95A54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97C6E-C8DB-4394-8812-22384E1225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4AD2B-9BD7-4C98-B211-54C58CE22EF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0DB9-7777-43D6-9CCB-5E4F7C297F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DD263-E767-4506-A5C9-A21CE78F18F9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75E3A-B0EC-483D-9F72-335EC771609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789FA-9DA5-4D0A-BCC0-C7F041C92B4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16DB-9CA0-4351-9EA1-E03C2977E8A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E7071-BA88-4B68-812C-4F8C104085E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5D63E-4A2E-4DAD-9B9F-5A7CDCA16C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52531-D00F-41C2-A983-E2406E772AF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60D54-7281-4EAF-865E-B945CAADB5A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370A3-E1E7-4266-9885-CD67CD9B19E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DF01-FE9B-426A-B214-D987BC4E21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C9431F2E-0F30-4CE5-8DFE-8A4F452182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6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2D108E05-AD25-4794-B4B5-7ED21E4E4CA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7.jpeg"/><Relationship Id="rId7" Type="http://schemas.openxmlformats.org/officeDocument/2006/relationships/image" Target="../media/image36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jpeg"/><Relationship Id="rId8" Type="http://schemas.openxmlformats.org/officeDocument/2006/relationships/image" Target="../media/image61.jpeg"/><Relationship Id="rId7" Type="http://schemas.openxmlformats.org/officeDocument/2006/relationships/image" Target="../media/image60.jpeg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3.jpeg"/><Relationship Id="rId1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9.jpeg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2.jpeg"/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0.jpeg"/><Relationship Id="rId7" Type="http://schemas.openxmlformats.org/officeDocument/2006/relationships/image" Target="../media/image79.jpeg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7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hyperlink" Target="http://www.youshanjiayuan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571472" y="2428080"/>
            <a:ext cx="41434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415</a:t>
            </a:r>
            <a:r>
              <a:rPr kumimoji="0"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元特惠套餐</a:t>
            </a:r>
            <a:endParaRPr kumimoji="0" lang="zh-CN" altLang="zh-CN" sz="2000" dirty="0">
              <a:solidFill>
                <a:srgbClr val="7F7F7F"/>
              </a:solidFill>
              <a:latin typeface="Arial" panose="020B060402020209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463884" y="1640324"/>
            <a:ext cx="1674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十渡三日游</a:t>
            </a:r>
            <a:endParaRPr kumimoji="0" lang="zh-CN" altLang="zh-CN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0" name="圆角矩形 1039"/>
          <p:cNvSpPr/>
          <p:nvPr/>
        </p:nvSpPr>
        <p:spPr>
          <a:xfrm>
            <a:off x="1071538" y="3785402"/>
            <a:ext cx="1143008" cy="25717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有山家园</a:t>
            </a:r>
            <a:endParaRPr kumimoji="0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763838" y="3803650"/>
            <a:ext cx="1665286" cy="257175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品牌连锁</a:t>
            </a:r>
            <a:endParaRPr kumimoji="0" lang="zh-CN" altLang="en-US" sz="1400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3" descr="标准logo透明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5573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680683" y="4214030"/>
            <a:ext cx="4179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EA5514"/>
                </a:solidFill>
              </a:rPr>
              <a:t>特色民宿</a:t>
            </a:r>
            <a:r>
              <a:rPr lang="en-US" altLang="zh-CN" sz="1400" dirty="0" smtClean="0">
                <a:solidFill>
                  <a:srgbClr val="EA5514"/>
                </a:solidFill>
              </a:rPr>
              <a:t>.</a:t>
            </a:r>
            <a:r>
              <a:rPr lang="zh-CN" altLang="en-US" sz="1400" dirty="0" smtClean="0">
                <a:solidFill>
                  <a:srgbClr val="EA5514"/>
                </a:solidFill>
              </a:rPr>
              <a:t>农家院，专注十渡团建、旅游一站式服务</a:t>
            </a:r>
            <a:endParaRPr lang="zh-CN" altLang="en-US" sz="1400" dirty="0">
              <a:solidFill>
                <a:srgbClr val="EA5514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98296" y="157163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ea"/>
                <a:ea typeface="+mj-ea"/>
              </a:rPr>
              <a:t>有山家园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3" grpId="0"/>
      <p:bldP spid="48" grpId="0"/>
      <p:bldP spid="1040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39957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景点游玩和团建拓展</a:t>
            </a:r>
            <a:endParaRPr kumimoji="0" lang="zh-CN" altLang="en-US" sz="3200" b="1" dirty="0">
              <a:solidFill>
                <a:srgbClr val="7F7F7F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燕尾形箭头 38"/>
          <p:cNvSpPr/>
          <p:nvPr/>
        </p:nvSpPr>
        <p:spPr>
          <a:xfrm>
            <a:off x="1643042" y="642130"/>
            <a:ext cx="592935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9" name="Group 21"/>
          <p:cNvGrpSpPr/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/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/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/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/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/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/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/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/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/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5722938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孤山寨（峡谷，爬山）</a:t>
            </a:r>
            <a:r>
              <a:rPr kumimoji="0" lang="zh-CN" altLang="en-US" sz="1400" dirty="0" smtClean="0">
                <a:solidFill>
                  <a:srgbClr val="FFC000"/>
                </a:solidFill>
              </a:rPr>
              <a:t>｜不限时</a:t>
            </a:r>
            <a:endParaRPr lang="en-US" altLang="zh-CN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0070C0"/>
                </a:solidFill>
              </a:rPr>
              <a:t>拒马河漂流｜不限时</a:t>
            </a:r>
            <a:endParaRPr kumimoji="0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14282" y="2785270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92D050"/>
                </a:solidFill>
              </a:rPr>
              <a:t>真人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CS 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小时</a:t>
            </a:r>
            <a:endParaRPr kumimoji="0" lang="zh-CN" altLang="en-US" sz="1400" dirty="0">
              <a:solidFill>
                <a:srgbClr val="92D050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143636" y="2785270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玻璃栈道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｜不限时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42910" y="3642526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东湖港（峡谷，爬山）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kumimoji="0" lang="zh-CN" alt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5715008" y="3642526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仙西山水洞寨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lang="zh-CN" altLang="en-US" sz="1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715404" y="4785534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en-US" altLang="zh-CN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415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元套餐可以玩到什么？</a:t>
            </a:r>
            <a:endParaRPr lang="zh-CN" altLang="en-US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00496" y="1213634"/>
            <a:ext cx="1173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竹筏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00B0F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小时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14678" y="4280139"/>
            <a:ext cx="27895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精品团建</a:t>
            </a:r>
            <a:r>
              <a:rPr kumimoji="0" lang="zh-CN" altLang="en-US" sz="1400" dirty="0" smtClean="0">
                <a:solidFill>
                  <a:srgbClr val="FF0000"/>
                </a:solidFill>
              </a:rPr>
              <a:t>｜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可选</a:t>
            </a:r>
            <a:r>
              <a:rPr lang="en-US" altLang="zh-CN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项团建游戏活动</a:t>
            </a:r>
            <a:endParaRPr lang="zh-CN" altLang="en-US" sz="1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zh-CN" alt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785918" y="785006"/>
            <a:ext cx="5643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如下十渡经典景点及娱乐项目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</a:rPr>
              <a:t>任选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</a:rPr>
              <a:t>3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</a:rPr>
              <a:t>项</a:t>
            </a:r>
            <a:endParaRPr lang="en-US" altLang="zh-CN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24642" y="4659248"/>
            <a:ext cx="2725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200" dirty="0" smtClean="0"/>
              <a:t>注：</a:t>
            </a:r>
            <a:r>
              <a:rPr lang="en-US" altLang="zh-CN" sz="1200" dirty="0" smtClean="0"/>
              <a:t>2</a:t>
            </a:r>
            <a:r>
              <a:rPr lang="zh-CN" altLang="en-US" sz="1200" dirty="0" smtClean="0"/>
              <a:t>项团建游戏抵套餐中</a:t>
            </a:r>
            <a:r>
              <a:rPr lang="zh-CN" altLang="en-US" sz="1200" dirty="0"/>
              <a:t>的一个</a:t>
            </a:r>
            <a:r>
              <a:rPr lang="zh-CN" altLang="en-US" sz="1200" dirty="0" smtClean="0"/>
              <a:t>景点</a:t>
            </a:r>
            <a:endParaRPr lang="zh-CN" altLang="en-US" dirty="0"/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8429652" y="4881563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8786842" y="464265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429652" y="4714096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cxnSp>
        <p:nvCxnSpPr>
          <p:cNvPr id="68" name="肘形连接符 67"/>
          <p:cNvCxnSpPr/>
          <p:nvPr/>
        </p:nvCxnSpPr>
        <p:spPr>
          <a:xfrm>
            <a:off x="1571604" y="4642658"/>
            <a:ext cx="6429420" cy="357190"/>
          </a:xfrm>
          <a:prstGeom prst="bentConnector3">
            <a:avLst>
              <a:gd name="adj1" fmla="val 90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8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2" grpId="0"/>
      <p:bldP spid="22573" grpId="0"/>
      <p:bldP spid="22574" grpId="0"/>
      <p:bldP spid="22575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▼拒马河是十渡－野三坡的灵魂，美丽之源。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▼拒马河漂流就为您提供了这么一个途径，乘着皮筏，顺流而下，静可悠然赏景，动可感受激流的惊险刺激，更可痛快打水仗，来个泼水节！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▼清凉的河水代表着你的祝福，甭管认识的不认识的，你就可劲的泼吧～～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▼爱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，那就让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彻彻底底地为你“湿身”！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▼不玩漂流，白来十渡！</a:t>
            </a:r>
            <a:endParaRPr kumimoji="0" lang="zh-CN" altLang="en-US" sz="14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915988" y="338138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拒马河漂流－－“湿身”打水仗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5122" name="Picture 2" descr="http://p1.so.qhimgs1.com/bdr/_240_/t01d39a7f0fd1d9a9ed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3108" y="3785402"/>
            <a:ext cx="2071702" cy="1356511"/>
          </a:xfrm>
          <a:prstGeom prst="rect">
            <a:avLst/>
          </a:prstGeom>
          <a:noFill/>
        </p:spPr>
      </p:pic>
      <p:pic>
        <p:nvPicPr>
          <p:cNvPr id="5126" name="Picture 6" descr="http://p1.so.qhmsg.com/bdr/_240_/t01ddb9725b85a7c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5402"/>
            <a:ext cx="2143140" cy="1356511"/>
          </a:xfrm>
          <a:prstGeom prst="rect">
            <a:avLst/>
          </a:prstGeom>
          <a:noFill/>
        </p:spPr>
      </p:pic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最专业的教练，最新款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M16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冲锋枪，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M4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重型狙击枪，原生态大峡谷，戈壁滩，堡垒，杨树林，村落等多种战斗地形！</a:t>
            </a:r>
            <a:endParaRPr lang="zh-CN" altLang="en-US" sz="1400" dirty="0" smtClean="0">
              <a:solidFill>
                <a:srgbClr val="002060"/>
              </a:solidFill>
              <a:latin typeface="+mn-ea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头可断，血可流，老祖宗留下的地盘不能丢！钓鱼岛自古就是咱中国的，岂容小日本猖狂！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46" name="Picture 2" descr="http://p0.so.qhmsg.com/bdr/_240_/t01ddcd106cbfa308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3766"/>
            <a:ext cx="2071702" cy="1497617"/>
          </a:xfrm>
          <a:prstGeom prst="rect">
            <a:avLst/>
          </a:prstGeom>
          <a:noFill/>
        </p:spPr>
      </p:pic>
      <p:pic>
        <p:nvPicPr>
          <p:cNvPr id="47" name="Picture 4" descr="http://p0.so.qhimgs1.com/bdr/_240_/t01cf77145e2922914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1" y="2213766"/>
            <a:ext cx="2071669" cy="1500197"/>
          </a:xfrm>
          <a:prstGeom prst="rect">
            <a:avLst/>
          </a:prstGeom>
          <a:noFill/>
        </p:spPr>
      </p:pic>
      <p:pic>
        <p:nvPicPr>
          <p:cNvPr id="48" name="Picture 8" descr="http://p2.so.qhimgs1.com/bdr/_240_/t01e4e00a1943c599b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736981"/>
            <a:ext cx="2071702" cy="1404932"/>
          </a:xfrm>
          <a:prstGeom prst="rect">
            <a:avLst/>
          </a:prstGeom>
          <a:noFill/>
        </p:spPr>
      </p:pic>
      <p:pic>
        <p:nvPicPr>
          <p:cNvPr id="49" name="Picture 10" descr="http://p1.so.qhmsg.com/bdr/_240_/t018c94261db5e214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3732560"/>
            <a:ext cx="2071670" cy="1409353"/>
          </a:xfrm>
          <a:prstGeom prst="rect">
            <a:avLst/>
          </a:prstGeom>
          <a:noFill/>
        </p:spPr>
      </p:pic>
      <p:sp>
        <p:nvSpPr>
          <p:cNvPr id="50" name="矩形 49"/>
          <p:cNvSpPr/>
          <p:nvPr/>
        </p:nvSpPr>
        <p:spPr>
          <a:xfrm>
            <a:off x="6143636" y="356378"/>
            <a:ext cx="2460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CS——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保卫钓鱼岛！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880106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715008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5357818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429256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500694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26654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26655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22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在十渡数百米高的陡峭悬崖上，长长的透明玻璃栈道，下面就是拒马河，你敢挑战吗？</a:t>
            </a:r>
            <a:endParaRPr lang="zh-CN" altLang="en-US" sz="1400" dirty="0" smtClean="0">
              <a:solidFill>
                <a:srgbClr val="002060"/>
              </a:solidFill>
              <a:latin typeface="Arial" panose="020B0604020202090204" pitchFamily="34" charset="0"/>
            </a:endParaRPr>
          </a:p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玻璃栈道上，游客们表情各异，有尖叫的，有大笑的，有表情僵硬的，但每一个人都玩得不亦乐乎。一些游客因为看了网络上热传的“玻璃栈道扶墙族”照片，还特别模仿“扶墙族”的姿势留影，不亦乐乎。</a:t>
            </a:r>
            <a:endParaRPr lang="zh-CN" altLang="en-US" sz="1400" dirty="0">
              <a:solidFill>
                <a:srgbClr val="002060"/>
              </a:solidFill>
              <a:latin typeface="Arial" panose="020B0604020202090204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惊魂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东湖港位于</a:t>
            </a:r>
            <a:r>
              <a:rPr lang="en-US" altLang="zh-CN" sz="1400" dirty="0" smtClean="0">
                <a:solidFill>
                  <a:srgbClr val="002060"/>
                </a:solidFill>
              </a:rPr>
              <a:t>15</a:t>
            </a:r>
            <a:r>
              <a:rPr lang="zh-CN" altLang="en-US" sz="1400" dirty="0" smtClean="0">
                <a:solidFill>
                  <a:srgbClr val="002060"/>
                </a:solidFill>
              </a:rPr>
              <a:t>渡，是十渡人气最旺的风景区之一，在这条秀美的峡谷中有十渡最高的山，华北第一栈道，三叠瀑布，女儿泉，情人谷，雄鹰展翅，秀乳峰等自然美景，一路溪水相伴，有“檀林氧吧”之美誉。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786446" y="356378"/>
            <a:ext cx="3079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东湖港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檀林氧吧．三叠瀑布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1" name="Picture 2" descr="https://img.xiumi.us/xmi/ua/14ECf/i/ae48305d300f27142357f3193cc8fe0d-sz_99145.jpg?x-oss-process=image/resize,w_640/auto-orient,1/crop,x_0,y_24,w_500,h_30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285336"/>
            <a:ext cx="2143140" cy="1500197"/>
          </a:xfrm>
          <a:prstGeom prst="rect">
            <a:avLst/>
          </a:prstGeom>
          <a:noFill/>
        </p:spPr>
      </p:pic>
      <p:pic>
        <p:nvPicPr>
          <p:cNvPr id="57" name="Picture 4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85336"/>
            <a:ext cx="2000232" cy="1500198"/>
          </a:xfrm>
          <a:prstGeom prst="rect">
            <a:avLst/>
          </a:prstGeom>
          <a:noFill/>
        </p:spPr>
      </p:pic>
      <p:pic>
        <p:nvPicPr>
          <p:cNvPr id="58" name="Picture 8" descr="https://img.xiumi.us/xmi/ua/14ECf/i/18679e379ddf219c3816e9c1b83185eb-sz_341572.jpg?x-oss-process=style/x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642526"/>
            <a:ext cx="2026229" cy="1499387"/>
          </a:xfrm>
          <a:prstGeom prst="rect">
            <a:avLst/>
          </a:prstGeom>
          <a:noFill/>
        </p:spPr>
      </p:pic>
      <p:pic>
        <p:nvPicPr>
          <p:cNvPr id="59" name="Picture 12" descr="https://img.xiumi.us/xmi/ua/14ECf/i/70e3679c9aa057286168139589e132b1-sz_109939.jpg?x-oss-process=style/x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213766"/>
            <a:ext cx="2038020" cy="1357322"/>
          </a:xfrm>
          <a:prstGeom prst="rect">
            <a:avLst/>
          </a:prstGeom>
          <a:noFill/>
        </p:spPr>
      </p:pic>
      <p:pic>
        <p:nvPicPr>
          <p:cNvPr id="60" name="Picture 2" descr="https://img.xiumi.us/xmi/ua/14ECf/i/82871498c9a5f9dde80bbaa123a703cc-sz_81377.jpg?x-oss-process=style/x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213766"/>
            <a:ext cx="2000232" cy="1357322"/>
          </a:xfrm>
          <a:prstGeom prst="rect">
            <a:avLst/>
          </a:prstGeom>
          <a:noFill/>
        </p:spPr>
      </p:pic>
      <p:pic>
        <p:nvPicPr>
          <p:cNvPr id="61" name="Picture 6" descr="https://img.xiumi.us/xmi/ua/14ECf/i/8f627576626d383955a81793cce3eea7-sz_516391.jpg?x-oss-process=image/resize,w_640/auto-orient,1/crop,x_0,y_3,w_640,h_4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635568"/>
            <a:ext cx="2000232" cy="1506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孤山寨位于六渡，是十渡人气最旺的风景区之一，主要景观有：京郊最长的铁索桥，华北最壮观的一线天，千古河床，千层岩，小孤山，石中石，野人谷瀑布群等。</a:t>
            </a:r>
            <a:endParaRPr lang="zh-CN" altLang="en-US" sz="1400" dirty="0">
              <a:solidFill>
                <a:srgbClr val="002060"/>
              </a:solidFill>
              <a:latin typeface="Arial" panose="020B0604020202090204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孤山寨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地质遗迹众多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856444"/>
            <a:ext cx="40005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仙西山风景区位于北京市房山区十渡风景区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17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渡，太行余脉，这里山奇水秀，峰林叠翠。</a:t>
            </a:r>
            <a:endParaRPr lang="zh-CN" altLang="en-US" sz="1400" dirty="0" smtClean="0">
              <a:solidFill>
                <a:srgbClr val="002060"/>
              </a:solidFill>
              <a:sym typeface="Arial" panose="020B060402020209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拾阶而上，移步换景:观音庙、访仙亭、会仙亭、聚仙阁、颇有得道之虞诚;</a:t>
            </a:r>
            <a:endParaRPr lang="zh-CN" alt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 位于半山腰的天然溶洞，溶洞中的钟乳石让人不禁感叹大自然的鬼斧神功</a:t>
            </a:r>
            <a:endParaRPr lang="zh-CN" alt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 立于高达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400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余米的玻璃观景台，可同览十渡与野三坡两地风景</a:t>
            </a:r>
            <a:endParaRPr lang="zh-CN" altLang="en-US" sz="1400" dirty="0" smtClean="0">
              <a:solidFill>
                <a:srgbClr val="002060"/>
              </a:solidFill>
              <a:latin typeface="Arial" panose="020B0604020202090204" pitchFamily="34" charset="0"/>
            </a:endParaRPr>
          </a:p>
          <a:p>
            <a:pPr eaLnBrk="1" hangingPunct="1">
              <a:buFont typeface="Arial" panose="020B0604020202090204" pitchFamily="34" charset="0"/>
              <a:buNone/>
            </a:pP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546540" y="356378"/>
            <a:ext cx="3597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仙西山水洞寨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玻璃观景 别有洞天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237164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072066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714876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4786314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07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4857752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026" name="Picture 2" descr="http://p0.so.qhmsg.com/bdr/_240_/t0178c6541ed7cc309f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213766"/>
            <a:ext cx="2047270" cy="1357307"/>
          </a:xfrm>
          <a:prstGeom prst="rect">
            <a:avLst/>
          </a:prstGeom>
          <a:noFill/>
        </p:spPr>
      </p:pic>
      <p:pic>
        <p:nvPicPr>
          <p:cNvPr id="1028" name="Picture 4" descr="http://p0.so.qhmsg.com/bdr/_240_/t01cdd70d3c1c271c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13766"/>
            <a:ext cx="2000264" cy="1357322"/>
          </a:xfrm>
          <a:prstGeom prst="rect">
            <a:avLst/>
          </a:prstGeom>
          <a:noFill/>
        </p:spPr>
      </p:pic>
      <p:pic>
        <p:nvPicPr>
          <p:cNvPr id="1030" name="Picture 6" descr="http://p0.so.qhmsg.com/bdr/_240_/t01fda777e3d2e0f8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2526"/>
            <a:ext cx="2071670" cy="1354771"/>
          </a:xfrm>
          <a:prstGeom prst="rect">
            <a:avLst/>
          </a:prstGeom>
          <a:noFill/>
        </p:spPr>
      </p:pic>
      <p:pic>
        <p:nvPicPr>
          <p:cNvPr id="1032" name="Picture 8" descr="http://p0.so.qhimgs1.com/bdr/_240_/t014e98971ce5d76d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642526"/>
            <a:ext cx="2035982" cy="1357322"/>
          </a:xfrm>
          <a:prstGeom prst="rect">
            <a:avLst/>
          </a:prstGeom>
          <a:noFill/>
        </p:spPr>
      </p:pic>
      <p:pic>
        <p:nvPicPr>
          <p:cNvPr id="1034" name="Picture 10" descr="http://p2.so.qhimgs1.com/bdr/_240_/t01ffeeb06776a9ff7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298" y="3642526"/>
            <a:ext cx="2071702" cy="1373505"/>
          </a:xfrm>
          <a:prstGeom prst="rect">
            <a:avLst/>
          </a:prstGeom>
          <a:noFill/>
        </p:spPr>
      </p:pic>
      <p:pic>
        <p:nvPicPr>
          <p:cNvPr id="1036" name="Picture 12" descr="http://p0.so.qhimgs1.com/bdr/_240_/t01f3f744c3e0d5e9e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661802"/>
            <a:ext cx="2071702" cy="13153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60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建在十渡</a:t>
            </a:r>
            <a:r>
              <a:rPr lang="zh-CN" altLang="en-US" sz="1400" dirty="0">
                <a:solidFill>
                  <a:srgbClr val="002060"/>
                </a:solidFill>
              </a:rPr>
              <a:t>山崖间的步步</a:t>
            </a:r>
            <a:r>
              <a:rPr lang="zh-CN" altLang="en-US" sz="1400" dirty="0" smtClean="0">
                <a:solidFill>
                  <a:srgbClr val="002060"/>
                </a:solidFill>
              </a:rPr>
              <a:t>惊心桥是近年的网红项目，百余米的高度，下面就是深渊，真心挑战胆量啊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08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步步惊心桥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11968" y="785006"/>
            <a:ext cx="4192590" cy="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树上穿越能</a:t>
            </a:r>
            <a:r>
              <a:rPr lang="zh-CN" altLang="en-US" sz="1400" dirty="0" smtClean="0">
                <a:solidFill>
                  <a:srgbClr val="002060"/>
                </a:solidFill>
              </a:rPr>
              <a:t>有效提高</a:t>
            </a:r>
            <a:r>
              <a:rPr lang="zh-CN" altLang="en-US" sz="1400" dirty="0">
                <a:solidFill>
                  <a:srgbClr val="002060"/>
                </a:solidFill>
              </a:rPr>
              <a:t>参与者的勇气</a:t>
            </a:r>
            <a:r>
              <a:rPr lang="zh-CN" altLang="en-US" sz="1400" smtClean="0">
                <a:solidFill>
                  <a:srgbClr val="002060"/>
                </a:solidFill>
              </a:rPr>
              <a:t>和，使得</a:t>
            </a:r>
            <a:r>
              <a:rPr lang="zh-CN" altLang="en-US" sz="1400" dirty="0">
                <a:solidFill>
                  <a:srgbClr val="002060"/>
                </a:solidFill>
              </a:rPr>
              <a:t>参与者体会到不同于普通地面环境下的穿越感受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1905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树上穿越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09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3155623"/>
            <a:ext cx="1835897" cy="12891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23" y="3155622"/>
            <a:ext cx="1824957" cy="12891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7"/>
          <a:stretch>
            <a:fillRect/>
          </a:stretch>
        </p:blipFill>
        <p:spPr>
          <a:xfrm>
            <a:off x="2215223" y="1789635"/>
            <a:ext cx="1832900" cy="11594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6" y="1778868"/>
            <a:ext cx="1851685" cy="1170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23" y="1778869"/>
            <a:ext cx="1894520" cy="1170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83" y="1777443"/>
            <a:ext cx="1891970" cy="11716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45" y="3161793"/>
            <a:ext cx="1900608" cy="1265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66" y="3160795"/>
            <a:ext cx="1891777" cy="128401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157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李天一的</a:t>
            </a:r>
            <a:r>
              <a:rPr lang="en-US" altLang="zh-CN" sz="1400" dirty="0" smtClean="0">
                <a:solidFill>
                  <a:srgbClr val="002060"/>
                </a:solidFill>
              </a:rPr>
              <a:t>88</a:t>
            </a:r>
            <a:r>
              <a:rPr lang="zh-CN" altLang="en-US" sz="1400" dirty="0" smtClean="0">
                <a:solidFill>
                  <a:srgbClr val="002060"/>
                </a:solidFill>
              </a:rPr>
              <a:t>是这么唱滴：小小竹筏江中游，巍巍青山两岸走</a:t>
            </a:r>
            <a:r>
              <a:rPr lang="en-US" altLang="zh-CN" sz="1400" dirty="0" smtClean="0">
                <a:solidFill>
                  <a:srgbClr val="002060"/>
                </a:solidFill>
              </a:rPr>
              <a:t>…</a:t>
            </a:r>
            <a:endParaRPr lang="en-US" altLang="zh-CN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来咱十渡，竹筏是最不能错过的项目。十渡的“塞上江南”的美誉，撑一小筏，随波逐流，多么悠然自在。。。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10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竹筏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.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十渡旅游经典保留项目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企业向心力和凝聚力：超音速、雷区取水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熔炼团队：激情节拍</a:t>
            </a:r>
            <a:r>
              <a:rPr lang="zh-CN" altLang="en-US" sz="1400" smtClean="0"/>
              <a:t>、动力火车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团队沟通与合作：激情传递、无敌风火轮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                                         蛟龙出海、驿站传书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团队责任感和决策力： 盲人方阵、完美一家人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FF0000"/>
                </a:solidFill>
              </a:rPr>
              <a:t>注</a:t>
            </a:r>
            <a:r>
              <a:rPr lang="zh-CN" altLang="en-US" sz="1400" dirty="0">
                <a:solidFill>
                  <a:srgbClr val="FF0000"/>
                </a:solidFill>
              </a:rPr>
              <a:t>：精品团建游戏选</a:t>
            </a:r>
            <a:r>
              <a:rPr lang="en-US" altLang="zh-CN" sz="1400" dirty="0">
                <a:solidFill>
                  <a:srgbClr val="FF0000"/>
                </a:solidFill>
              </a:rPr>
              <a:t>1</a:t>
            </a:r>
            <a:r>
              <a:rPr lang="zh-CN" altLang="en-US" sz="1400" dirty="0">
                <a:solidFill>
                  <a:srgbClr val="FF0000"/>
                </a:solidFill>
              </a:rPr>
              <a:t>送</a:t>
            </a:r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50941" y="356378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精品团建游戏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6082" name="Picture 2" descr="http://p0.so.qhimgs1.com/bdr/_240_/t01dc28c6abd7cac56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2428080"/>
            <a:ext cx="2000232" cy="1357322"/>
          </a:xfrm>
          <a:prstGeom prst="rect">
            <a:avLst/>
          </a:prstGeom>
          <a:noFill/>
        </p:spPr>
      </p:pic>
      <p:pic>
        <p:nvPicPr>
          <p:cNvPr id="46084" name="Picture 4" descr="http://p3.so.qhimgs1.com/bdr/_240_/t01bc93353719b354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428080"/>
            <a:ext cx="2071702" cy="1365958"/>
          </a:xfrm>
          <a:prstGeom prst="rect">
            <a:avLst/>
          </a:prstGeom>
          <a:noFill/>
        </p:spPr>
      </p:pic>
      <p:pic>
        <p:nvPicPr>
          <p:cNvPr id="46086" name="Picture 6" descr="http://p0.so.qhmsg.com/bdr/_240_/t01c7f9655a15a82b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6840"/>
            <a:ext cx="2000232" cy="1285073"/>
          </a:xfrm>
          <a:prstGeom prst="rect">
            <a:avLst/>
          </a:prstGeom>
          <a:noFill/>
        </p:spPr>
      </p:pic>
      <p:pic>
        <p:nvPicPr>
          <p:cNvPr id="46088" name="Picture 8" descr="http://p3.so.qhimgs1.com/bdr/_240_/t01fc2e60f1348f94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870159"/>
            <a:ext cx="2071702" cy="1271754"/>
          </a:xfrm>
          <a:prstGeom prst="rect">
            <a:avLst/>
          </a:prstGeom>
          <a:noFill/>
        </p:spPr>
      </p:pic>
      <p:pic>
        <p:nvPicPr>
          <p:cNvPr id="46090" name="Picture 10" descr="http://p3.so.qhmsg.com/bdr/_240_/t01e2928ba13898ade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428212"/>
            <a:ext cx="2143114" cy="1285869"/>
          </a:xfrm>
          <a:prstGeom prst="rect">
            <a:avLst/>
          </a:prstGeom>
          <a:noFill/>
        </p:spPr>
      </p:pic>
      <p:pic>
        <p:nvPicPr>
          <p:cNvPr id="46092" name="Picture 12" descr="http://p0.so.qhimgs1.com/bdr/_240_/t010be4982417746e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3428212"/>
            <a:ext cx="1857356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17" name="Group 25"/>
          <p:cNvGrpSpPr/>
          <p:nvPr/>
        </p:nvGrpSpPr>
        <p:grpSpPr bwMode="auto">
          <a:xfrm>
            <a:off x="2887663" y="1419225"/>
            <a:ext cx="1435100" cy="1120775"/>
            <a:chOff x="0" y="0"/>
            <a:chExt cx="1058" cy="827"/>
          </a:xfrm>
        </p:grpSpPr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1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90" name="Rectangle 27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21" name="Group 29"/>
          <p:cNvGrpSpPr/>
          <p:nvPr/>
        </p:nvGrpSpPr>
        <p:grpSpPr bwMode="auto">
          <a:xfrm>
            <a:off x="4821238" y="1419225"/>
            <a:ext cx="1435100" cy="1120775"/>
            <a:chOff x="0" y="0"/>
            <a:chExt cx="1058" cy="827"/>
          </a:xfrm>
        </p:grpSpPr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86" name="Rectangle 31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928146"/>
            <a:ext cx="20717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队员在规定时间内，用三种以上不同方法从雷区内把三件宝物取出来。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雷区取水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4231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超音速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86314" y="3956973"/>
            <a:ext cx="214314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、培养团队成员的沟通意识！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、理解团队领导人及其领导风格对完成任务的影响和重要作用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、培养团队决策能力！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4</a:t>
            </a:r>
            <a:r>
              <a:rPr lang="zh-CN" altLang="en-US" sz="1100" dirty="0" smtClean="0"/>
              <a:t>、使学员理解角色定位及尽职尽责的完成本职工作的重要性！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821369" y="9866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盲人方阵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143768" y="3999716"/>
            <a:ext cx="186378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培养参赛人员的团队合作意识和团队精神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让员工在游戏中学会如何去解决团队冲突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协同工作。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蛟龙出海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1406" y="3928278"/>
            <a:ext cx="207170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团队创意是一个团队取得成功的根本前提，而个人创意是团队创意不可或缺的部分，所以需要大家的极力配合。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928146"/>
            <a:ext cx="221457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在有限的时间内，按从小到大的顺序依次将指定的数字牌翻过来，在各队竞争的情况下，用时最短的团队取胜。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86314" y="2928146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所有队员先戴好眼罩，并在</a:t>
            </a:r>
            <a:r>
              <a:rPr lang="en-US" altLang="zh-CN" sz="1100" dirty="0" smtClean="0">
                <a:latin typeface="+mn-ea"/>
                <a:ea typeface="+mn-ea"/>
              </a:rPr>
              <a:t>40</a:t>
            </a:r>
            <a:r>
              <a:rPr lang="zh-CN" altLang="en-US" sz="1100" dirty="0" smtClean="0">
                <a:latin typeface="+mn-ea"/>
                <a:ea typeface="+mn-ea"/>
              </a:rPr>
              <a:t>分钟内，把培训师给的绳子围成一个面积最大的正方形，所有人相对均匀地分布在这个正方形的四边。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143768" y="2928146"/>
            <a:ext cx="185738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全队的伙伴用绑腿绳将脚连在一块，横向一排。通过侧行和前行规定的路线，在尽量少的时间内从起点到达重点。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pic>
        <p:nvPicPr>
          <p:cNvPr id="12290" name="Picture 2" descr="http://photocdn.sohu.com/20150522/mp16027460_1432264794252_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6510"/>
            <a:ext cx="2107421" cy="1357322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>
            <a:off x="2357422" y="3928278"/>
            <a:ext cx="18085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</a:t>
            </a:r>
            <a:r>
              <a:rPr lang="zh-CN" altLang="en-US" sz="1100" dirty="0" smtClean="0"/>
              <a:t>、有组织有纪律的行动！</a:t>
            </a:r>
            <a:endParaRPr lang="en-US" altLang="zh-CN" sz="1100" dirty="0" smtClean="0"/>
          </a:p>
          <a:p>
            <a:r>
              <a:rPr lang="en-US" altLang="zh-CN" sz="1100" dirty="0" smtClean="0"/>
              <a:t>2</a:t>
            </a:r>
            <a:r>
              <a:rPr lang="zh-CN" altLang="en-US" sz="1100" dirty="0" smtClean="0"/>
              <a:t>、团队协作意识！</a:t>
            </a:r>
            <a:endParaRPr lang="en-US" altLang="zh-CN" sz="1100" dirty="0" smtClean="0"/>
          </a:p>
          <a:p>
            <a:r>
              <a:rPr lang="en-US" altLang="zh-CN" sz="1100" dirty="0" smtClean="0"/>
              <a:t>3</a:t>
            </a:r>
            <a:r>
              <a:rPr lang="zh-CN" altLang="en-US" sz="1100" dirty="0" smtClean="0"/>
              <a:t>、沟通！</a:t>
            </a:r>
            <a:endParaRPr lang="en-US" altLang="zh-CN" sz="1100" dirty="0" smtClean="0"/>
          </a:p>
          <a:p>
            <a:r>
              <a:rPr lang="en-US" altLang="zh-CN" sz="1100" dirty="0" smtClean="0"/>
              <a:t>4</a:t>
            </a:r>
            <a:r>
              <a:rPr lang="zh-CN" altLang="en-US" sz="1100" dirty="0" smtClean="0"/>
              <a:t>、做事找方法！</a:t>
            </a:r>
            <a:endParaRPr lang="en-US" altLang="zh-CN" sz="1100" dirty="0" smtClean="0"/>
          </a:p>
          <a:p>
            <a:r>
              <a:rPr lang="en-US" altLang="zh-CN" sz="1100" dirty="0" smtClean="0"/>
              <a:t>5</a:t>
            </a:r>
            <a:r>
              <a:rPr lang="zh-CN" altLang="en-US" sz="1100" dirty="0" smtClean="0"/>
              <a:t>、信任与责任！</a:t>
            </a:r>
            <a:endParaRPr lang="zh-CN" altLang="en-US" sz="1100" dirty="0"/>
          </a:p>
        </p:txBody>
      </p:sp>
      <p:pic>
        <p:nvPicPr>
          <p:cNvPr id="12294" name="Picture 6" descr="http://p2.so.qhimgs1.com/bdr/_240_/t01b4ed4d793de21f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356510"/>
            <a:ext cx="2143140" cy="1375279"/>
          </a:xfrm>
          <a:prstGeom prst="rect">
            <a:avLst/>
          </a:prstGeom>
          <a:noFill/>
        </p:spPr>
      </p:pic>
      <p:pic>
        <p:nvPicPr>
          <p:cNvPr id="12296" name="Picture 8" descr="http://p0.so.qhmsg.com/bdr/_240_/t011b0a81d929a275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356509"/>
            <a:ext cx="2214578" cy="1357323"/>
          </a:xfrm>
          <a:prstGeom prst="rect">
            <a:avLst/>
          </a:prstGeom>
          <a:noFill/>
        </p:spPr>
      </p:pic>
      <p:pic>
        <p:nvPicPr>
          <p:cNvPr id="12298" name="Picture 10" descr="http://p0.so.qhimgs1.com/bdr/_240_/t01b1d9c5386f5d2ba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1356510"/>
            <a:ext cx="2000264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每个队用提供的材料将报纸围成一个可以行进的履带式的环，要求本组所有成员在规则要求下走完规定的路程，以最快到达终点的组为优胜。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无敌风火轮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5642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激情传递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14876" y="3999716"/>
            <a:ext cx="2143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、处理自信与信任他人之间的对立统一关系。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、给他人以信任。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、集体责任感以及认识到自我在企业整体运作中的作用。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715008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完美一家人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072330" y="3928278"/>
            <a:ext cx="20716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1. </a:t>
            </a:r>
            <a:r>
              <a:rPr lang="zh-CN" altLang="en-US" sz="1100" dirty="0" smtClean="0"/>
              <a:t>了解沟通的过程和要素</a:t>
            </a:r>
            <a:endParaRPr lang="zh-CN" altLang="en-US" sz="1100" dirty="0" smtClean="0"/>
          </a:p>
          <a:p>
            <a:r>
              <a:rPr lang="en-US" altLang="zh-CN" sz="1100" dirty="0" smtClean="0"/>
              <a:t>2. </a:t>
            </a:r>
            <a:r>
              <a:rPr lang="zh-CN" altLang="en-US" sz="1100" dirty="0" smtClean="0"/>
              <a:t>认识到突破性思维的益处</a:t>
            </a:r>
            <a:endParaRPr lang="zh-CN" altLang="en-US" sz="1100" dirty="0" smtClean="0"/>
          </a:p>
          <a:p>
            <a:r>
              <a:rPr lang="en-US" altLang="zh-CN" sz="1100" dirty="0" smtClean="0"/>
              <a:t>3. </a:t>
            </a:r>
            <a:r>
              <a:rPr lang="zh-CN" altLang="en-US" sz="1100" dirty="0" smtClean="0"/>
              <a:t>善于利用规则</a:t>
            </a:r>
            <a:endParaRPr lang="zh-CN" altLang="en-US" sz="1100" dirty="0" smtClean="0"/>
          </a:p>
          <a:p>
            <a:r>
              <a:rPr lang="en-US" altLang="zh-CN" sz="1100" dirty="0" smtClean="0"/>
              <a:t>4. </a:t>
            </a:r>
            <a:r>
              <a:rPr lang="zh-CN" altLang="en-US" sz="1100" dirty="0" smtClean="0"/>
              <a:t>增强相互合作的团队精神</a:t>
            </a:r>
            <a:endParaRPr lang="zh-CN" altLang="en-US" sz="1100" dirty="0" smtClean="0"/>
          </a:p>
          <a:p>
            <a:pPr algn="just"/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驿站传书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142844" y="4071154"/>
            <a:ext cx="200026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培养团队成员的一致、密切合作、克服困难的团队精神、培养计划、组织、协调能力</a:t>
            </a:r>
            <a:r>
              <a:rPr lang="en-US" altLang="zh-CN" sz="1100" dirty="0" smtClean="0"/>
              <a:t>;</a:t>
            </a:r>
            <a:r>
              <a:rPr lang="zh-CN" altLang="en-US" sz="1100" dirty="0" smtClean="0"/>
              <a:t>培养团队相互信任和理解。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4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856708"/>
            <a:ext cx="21431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所有队员传递网球和气球，可用不同的方式，全过程不许用手，用时最少的队伍获胜。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5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14876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所有人围成一个圈，每一个人距前一个人半臂远。同时向下坐，前一个人坐到后一个人的腿上。只要有一个人犹豫、退缩、怀疑队友，全体都将失败。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6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072330" y="2928146"/>
            <a:ext cx="192882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活动介绍：给最后一位学员一个数字，该学员将这个数字信息传递给前面的同伴，以此类推，最终要将这个数字信息传递给最前面的学员，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7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85984" y="3999716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利用游戏促进团队沟通和交流，打破人与人之间的距离，实现心灵上的零距离。的方式，</a:t>
            </a:r>
            <a:endParaRPr lang="zh-CN" altLang="en-US" sz="1100" dirty="0"/>
          </a:p>
        </p:txBody>
      </p:sp>
      <p:pic>
        <p:nvPicPr>
          <p:cNvPr id="47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1356510"/>
            <a:ext cx="20935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p0.so.qhimgs1.com/bdr/_240_/t01a599e28bec17fa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6510"/>
            <a:ext cx="2071702" cy="1365058"/>
          </a:xfrm>
          <a:prstGeom prst="rect">
            <a:avLst/>
          </a:prstGeom>
          <a:noFill/>
        </p:spPr>
      </p:pic>
      <p:pic>
        <p:nvPicPr>
          <p:cNvPr id="54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6510"/>
            <a:ext cx="2143140" cy="13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www.028ziq.com/uploads/allimg/151103/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356510"/>
            <a:ext cx="2000296" cy="1396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34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美味农家饭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Freeform 21"/>
          <p:cNvSpPr/>
          <p:nvPr/>
        </p:nvSpPr>
        <p:spPr bwMode="auto">
          <a:xfrm>
            <a:off x="3195638" y="142240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2" name="Freeform 22"/>
          <p:cNvSpPr/>
          <p:nvPr/>
        </p:nvSpPr>
        <p:spPr bwMode="auto">
          <a:xfrm>
            <a:off x="3195638" y="249078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3" name="Freeform 23"/>
          <p:cNvSpPr/>
          <p:nvPr/>
        </p:nvSpPr>
        <p:spPr bwMode="auto">
          <a:xfrm>
            <a:off x="4260850" y="142240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4" name="Freeform 24"/>
          <p:cNvSpPr/>
          <p:nvPr/>
        </p:nvSpPr>
        <p:spPr bwMode="auto">
          <a:xfrm>
            <a:off x="4260850" y="249078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8" name="Freeform 28"/>
          <p:cNvSpPr>
            <a:spLocks noEditPoints="1"/>
          </p:cNvSpPr>
          <p:nvPr/>
        </p:nvSpPr>
        <p:spPr bwMode="auto">
          <a:xfrm>
            <a:off x="4416425" y="2668588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3473450" y="1655763"/>
            <a:ext cx="760413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3473450" y="3143250"/>
            <a:ext cx="0" cy="74930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913313" y="3892550"/>
            <a:ext cx="720725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5634038" y="1655763"/>
            <a:ext cx="0" cy="788987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en-US" altLang="zh-CN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415</a:t>
            </a: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元套餐服务包括这些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姚体" pitchFamily="2" charset="-122"/>
              <a:ea typeface="方正正黑简体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3968" y="14993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游玩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6380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就餐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住宿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8" y="37854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惠赠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0" name="心形 4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5795962" y="1579563"/>
            <a:ext cx="306866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本套餐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包含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3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个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正餐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和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个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：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日晚餐为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80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人餐标的自助烧烤；第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日早餐为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元自助营养早餐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日午餐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60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标，特色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八八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席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日晚餐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为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50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人餐标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，特色农家菜；</a:t>
            </a:r>
            <a:b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</a:b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3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日早餐为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元自助营养早餐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。</a:t>
            </a:r>
            <a:endParaRPr lang="zh-CN" altLang="en-US" sz="14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35"/>
          <p:cNvSpPr>
            <a:spLocks noChangeArrowheads="1"/>
          </p:cNvSpPr>
          <p:nvPr/>
        </p:nvSpPr>
        <p:spPr bwMode="auto">
          <a:xfrm>
            <a:off x="5795963" y="3808412"/>
            <a:ext cx="31781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团体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人以上赠送每人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24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万旅游意外险；</a:t>
            </a:r>
            <a:endParaRPr lang="en-US" altLang="zh-CN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私人定制行程方案，正规合同和发票，代办租车靠谱老司机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免费提供水瓢，丢失或损坏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10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个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kumimoji="0" lang="zh-CN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733425" y="1579563"/>
            <a:ext cx="2600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十渡经典景区任选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3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项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（漂流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/CS/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东湖港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孤山寨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仙西山水洞寨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玻璃栈道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竹筏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精品团建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树上穿越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激流勇进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步步惊心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卡丁车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碰碰车等）</a:t>
            </a:r>
            <a:endParaRPr lang="zh-CN" altLang="en-US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algn="r"/>
            <a:r>
              <a:rPr kumimoji="0" lang="en-US" altLang="zh-CN" sz="800" dirty="0" smtClean="0">
                <a:solidFill>
                  <a:srgbClr val="7F7F7F"/>
                </a:solidFill>
              </a:rPr>
              <a:t>. </a:t>
            </a:r>
            <a:endParaRPr kumimoji="0" lang="zh-CN" altLang="en-US" sz="800" dirty="0">
              <a:solidFill>
                <a:srgbClr val="7F7F7F"/>
              </a:solidFill>
            </a:endParaRPr>
          </a:p>
        </p:txBody>
      </p: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733425" y="3808413"/>
            <a:ext cx="2960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特色民宿</a:t>
            </a:r>
            <a:r>
              <a:rPr lang="en-US" altLang="zh-CN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.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农家院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舒适住宿</a:t>
            </a:r>
            <a:r>
              <a:rPr lang="en-US" altLang="zh-CN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晚</a:t>
            </a:r>
            <a:endParaRPr lang="en-US" altLang="zh-CN" sz="1400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空调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、液晶电视、</a:t>
            </a:r>
            <a:r>
              <a:rPr lang="en-US" altLang="zh-CN" sz="1400" dirty="0" err="1">
                <a:solidFill>
                  <a:srgbClr val="FFC000"/>
                </a:solidFill>
                <a:latin typeface="Calibri" panose="020F0502020204030204" pitchFamily="34" charset="0"/>
              </a:rPr>
              <a:t>WiFi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覆盖。</a:t>
            </a:r>
            <a:endParaRPr lang="en-US" altLang="zh-CN" sz="1400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设备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更新更齐全，更舒爽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的睡眠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体验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!</a:t>
            </a:r>
            <a:endParaRPr lang="zh-CN" altLang="en-US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307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4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0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32" grpId="0"/>
      <p:bldP spid="33" grpId="0"/>
      <p:bldP spid="34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7620" y="758239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自助烧烤实景展示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pic>
        <p:nvPicPr>
          <p:cNvPr id="12" name="图片 10" descr="slpxzs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3094" y="3795093"/>
            <a:ext cx="159300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350043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50043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350043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50043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graphicFrame>
        <p:nvGraphicFramePr>
          <p:cNvPr id="19" name="Group 21"/>
          <p:cNvGraphicFramePr>
            <a:graphicFrameLocks noGrp="1"/>
          </p:cNvGraphicFramePr>
          <p:nvPr/>
        </p:nvGraphicFramePr>
        <p:xfrm>
          <a:off x="285720" y="791512"/>
          <a:ext cx="3027363" cy="3491717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4996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5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第</a:t>
                      </a:r>
                      <a:r>
                        <a:rPr lang="en-US" altLang="zh-CN" sz="15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1</a:t>
                      </a:r>
                      <a:r>
                        <a:rPr lang="zh-CN" altLang="en-US" sz="15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日晚餐：自助烧烤（</a:t>
                      </a:r>
                      <a:r>
                        <a:rPr lang="en-US" altLang="zh-CN" sz="15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80</a:t>
                      </a:r>
                      <a:r>
                        <a:rPr lang="zh-CN" altLang="en-US" sz="15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元</a:t>
                      </a:r>
                      <a:r>
                        <a:rPr lang="en-US" altLang="zh-CN" sz="15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/</a:t>
                      </a:r>
                      <a:r>
                        <a:rPr lang="zh-CN" altLang="en-US" sz="15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人）</a:t>
                      </a:r>
                      <a:endParaRPr lang="zh-CN" altLang="en-US" sz="1500" dirty="0">
                        <a:solidFill>
                          <a:srgbClr val="002060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497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蔬菜类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97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烤韭菜  烤土豆片  烤茄子  烤尖椒  烤大蒜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肉串类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996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烤肠  羊肉串  骨肉相连  猪肉大串  烤鸡翅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6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特色类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96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鲜烤虹鳟鱼	特色烤羊腿	烤馒头片</a:t>
                      </a:r>
                      <a:endParaRPr lang="en-US" altLang="zh-CN" sz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094" y="1321092"/>
            <a:ext cx="1593002" cy="11947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8" y="1321092"/>
            <a:ext cx="1541534" cy="11947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46" y="1330048"/>
            <a:ext cx="1617325" cy="11857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18" y="2578631"/>
            <a:ext cx="1591978" cy="11444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8" b="5185"/>
          <a:stretch>
            <a:fillRect/>
          </a:stretch>
        </p:blipFill>
        <p:spPr>
          <a:xfrm>
            <a:off x="5543446" y="2616195"/>
            <a:ext cx="1638325" cy="11068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46" y="3775285"/>
            <a:ext cx="1617325" cy="117193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8" y="2578631"/>
            <a:ext cx="1541534" cy="114445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8" y="3795093"/>
            <a:ext cx="1541534" cy="1152128"/>
          </a:xfrm>
          <a:prstGeom prst="rect">
            <a:avLst/>
          </a:prstGeom>
        </p:spPr>
      </p:pic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415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3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5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15" grpId="0" animBg="1"/>
      <p:bldP spid="16" grpId="0" animBg="1"/>
      <p:bldP spid="17" grpId="0" animBg="1"/>
      <p:bldP spid="18" grpId="0" animBg="1"/>
      <p:bldP spid="18" grpId="1" animBg="1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285720" y="756444"/>
          <a:ext cx="3027363" cy="3526786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第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2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日早餐：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15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元自助营养早餐</a:t>
                      </a:r>
                      <a:endParaRPr kumimoji="0" lang="en-US" altLang="zh-CN" sz="15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Impact" panose="020B0806030902050204" pitchFamily="34" charset="0"/>
                        <a:ea typeface="方正正黑简体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凉菜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农家小拌菜   小葱拌豆腐   八宝菜   农家咸菜丝 农家切肠   素食锦   西红柿   黄瓜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主食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油条   馒头   豆沙卷子   粗粮馒头   煮鸡蛋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汤、粥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EA5514"/>
                          </a:solidFill>
                          <a:latin typeface="Calibri" panose="020F0502020204030204" pitchFamily="34" charset="0"/>
                        </a:rPr>
                        <a:t>棒渣粥       豆浆</a:t>
                      </a:r>
                      <a:endParaRPr lang="en-US" altLang="zh-CN" sz="1200" dirty="0" smtClean="0">
                        <a:solidFill>
                          <a:srgbClr val="EA5514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415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3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7620" y="758239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600</a:t>
            </a:r>
            <a:r>
              <a:rPr lang="zh-CN" altLang="en-US" sz="1600" b="1" dirty="0">
                <a:solidFill>
                  <a:srgbClr val="7030A0"/>
                </a:solidFill>
              </a:rPr>
              <a:t>元包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桌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.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特色八八席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350043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50043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350043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50043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39" y="2714972"/>
            <a:ext cx="1615364" cy="10769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2" y="2714972"/>
            <a:ext cx="1615364" cy="10769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2714972"/>
            <a:ext cx="1615364" cy="10769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40" y="3867100"/>
            <a:ext cx="1613412" cy="10756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3" y="3869142"/>
            <a:ext cx="1615364" cy="107690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3867100"/>
            <a:ext cx="1615364" cy="107690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786182" y="1285072"/>
            <a:ext cx="5357818" cy="1168400"/>
          </a:xfrm>
          <a:prstGeom prst="rect">
            <a:avLst/>
          </a:prstGeom>
        </p:spPr>
        <p:txBody>
          <a:bodyPr wrap="square">
            <a:spAutoFit/>
          </a:bodyPr>
          <a:p>
            <a:pPr algn="l"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ym typeface="+mn-ea"/>
              </a:rPr>
              <a:t>◆八</a:t>
            </a:r>
            <a:r>
              <a:rPr lang="zh-CN" altLang="en-US" sz="1400" dirty="0">
                <a:sym typeface="+mn-ea"/>
              </a:rPr>
              <a:t>盘：姜丝肉 </a:t>
            </a:r>
            <a:r>
              <a:rPr lang="zh-CN" altLang="en-US" sz="1400" dirty="0" smtClean="0">
                <a:sym typeface="+mn-ea"/>
              </a:rPr>
              <a:t>         自制蒜肠</a:t>
            </a: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养</a:t>
            </a:r>
            <a:r>
              <a:rPr lang="zh-CN" altLang="en-US" sz="1400" dirty="0">
                <a:sym typeface="+mn-ea"/>
              </a:rPr>
              <a:t>生野菜         豆角烧茄子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      风味</a:t>
            </a:r>
            <a:r>
              <a:rPr lang="zh-CN" altLang="en-US" sz="1400" dirty="0">
                <a:sym typeface="+mn-ea"/>
              </a:rPr>
              <a:t>拔</a:t>
            </a:r>
            <a:r>
              <a:rPr lang="zh-CN" altLang="en-US" sz="1400" dirty="0" smtClean="0">
                <a:sym typeface="+mn-ea"/>
              </a:rPr>
              <a:t>丝       溜饹馇</a:t>
            </a: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    麻酱大拉皮     椒麻荷兰豆</a:t>
            </a:r>
            <a:endParaRPr lang="zh-CN" altLang="en-US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◆八</a:t>
            </a:r>
            <a:r>
              <a:rPr lang="zh-CN" altLang="en-US" sz="1400" dirty="0"/>
              <a:t>碗：肉炖豆泡 </a:t>
            </a:r>
            <a:r>
              <a:rPr lang="zh-CN" altLang="en-US" sz="1400" dirty="0" smtClean="0"/>
              <a:t>      </a:t>
            </a:r>
            <a:r>
              <a:rPr lang="zh-CN" altLang="en-US" sz="1400" dirty="0" smtClean="0">
                <a:sym typeface="+mn-ea"/>
              </a:rPr>
              <a:t>干</a:t>
            </a:r>
            <a:r>
              <a:rPr lang="zh-CN" altLang="en-US" sz="1400" dirty="0">
                <a:sym typeface="+mn-ea"/>
              </a:rPr>
              <a:t>锅菜花</a:t>
            </a:r>
            <a:r>
              <a:rPr lang="zh-CN" altLang="en-US" sz="1400" dirty="0" smtClean="0"/>
              <a:t>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山蘑炖鸡         肉炖豆角</a:t>
            </a:r>
            <a:r>
              <a:rPr lang="zh-CN" altLang="en-US" sz="1400" dirty="0"/>
              <a:t> </a:t>
            </a:r>
            <a:endParaRPr lang="en-US" altLang="zh-CN" sz="1400" dirty="0" smtClean="0"/>
          </a:p>
          <a:p>
            <a:r>
              <a:rPr lang="zh-CN" altLang="en-US" sz="1400" dirty="0"/>
              <a:t> </a:t>
            </a:r>
            <a:r>
              <a:rPr lang="zh-CN" altLang="en-US" sz="1400" dirty="0" smtClean="0"/>
              <a:t>              鲜烤虹鳟       </a:t>
            </a:r>
            <a:r>
              <a:rPr lang="zh-CN" altLang="en-US" sz="1400" dirty="0" smtClean="0">
                <a:sym typeface="+mn-ea"/>
              </a:rPr>
              <a:t>酸菜</a:t>
            </a:r>
            <a:r>
              <a:rPr lang="zh-CN" altLang="en-US" sz="1400" dirty="0">
                <a:sym typeface="+mn-ea"/>
              </a:rPr>
              <a:t>炖排骨</a:t>
            </a:r>
            <a:r>
              <a:rPr lang="zh-CN" altLang="en-US" sz="1400" dirty="0" smtClean="0"/>
              <a:t>    农家扣肉         农家丸子    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</a:t>
            </a:r>
            <a:endParaRPr lang="zh-CN" altLang="en-US" sz="1400" dirty="0" smtClean="0"/>
          </a:p>
          <a:p>
            <a:r>
              <a:rPr lang="zh-CN" altLang="en-US" sz="1400" dirty="0" smtClean="0"/>
              <a:t>◆主食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  农家</a:t>
            </a:r>
            <a:r>
              <a:rPr lang="zh-CN" altLang="en-US" sz="1400" dirty="0"/>
              <a:t>时令汤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5868144" y="756444"/>
          <a:ext cx="3027363" cy="3526786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第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3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日早餐：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15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元自助营养早餐</a:t>
                      </a:r>
                      <a:endParaRPr kumimoji="0" lang="en-US" altLang="zh-CN" sz="15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Impact" panose="020B0806030902050204" pitchFamily="34" charset="0"/>
                        <a:ea typeface="方正正黑简体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凉菜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农家小拌菜   小葱拌豆腐   八宝菜   农家咸菜丝 农家切肠   素食锦   西红柿   黄瓜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主食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油条   馒头   豆沙卷子   粗粮馒头   煮鸡蛋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汤、粥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EA5514"/>
                          </a:solidFill>
                          <a:latin typeface="Calibri" panose="020F0502020204030204" pitchFamily="34" charset="0"/>
                        </a:rPr>
                        <a:t>棒渣粥       豆浆</a:t>
                      </a:r>
                      <a:endParaRPr lang="en-US" altLang="zh-CN" sz="1200" dirty="0" smtClean="0">
                        <a:solidFill>
                          <a:srgbClr val="EA5514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68144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2958" y="770756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日晚餐：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500</a:t>
            </a:r>
            <a:r>
              <a:rPr lang="zh-CN" altLang="en-US" sz="1600" b="1" dirty="0">
                <a:solidFill>
                  <a:srgbClr val="7030A0"/>
                </a:solidFill>
              </a:rPr>
              <a:t>元包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桌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.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特色农家菜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5508104" y="4012233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5508104" y="2440597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5508104" y="3226415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5508104" y="1726217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415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3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pic>
        <p:nvPicPr>
          <p:cNvPr id="27" name="图片 10" descr="slpxzs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220" y="3571088"/>
            <a:ext cx="1439862" cy="1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49" y="3571088"/>
            <a:ext cx="1478802" cy="115640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17" y="3559138"/>
            <a:ext cx="1331883" cy="115640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57537" y="1285072"/>
            <a:ext cx="5034290" cy="1599565"/>
          </a:xfrm>
          <a:prstGeom prst="rect">
            <a:avLst/>
          </a:prstGeom>
        </p:spPr>
        <p:txBody>
          <a:bodyPr wrap="square">
            <a:spAutoFit/>
          </a:bodyPr>
          <a:p>
            <a:pPr algn="ctr" eaLnBrk="1" hangingPunct="1">
              <a:buFont typeface="Arial" panose="020B0604020202090204" pitchFamily="34" charset="0"/>
              <a:buNone/>
            </a:pPr>
            <a:endParaRPr lang="en-US" altLang="zh-CN" sz="1400" dirty="0" smtClean="0">
              <a:solidFill>
                <a:srgbClr val="7030A0"/>
              </a:solidFill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◆凉热：炸小河鱼 </a:t>
            </a:r>
            <a:r>
              <a:rPr lang="zh-CN" altLang="en-US" sz="1400" dirty="0" smtClean="0"/>
              <a:t>         炸花椒芽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       养</a:t>
            </a:r>
            <a:r>
              <a:rPr lang="zh-CN" altLang="en-US" sz="1400" dirty="0"/>
              <a:t>生</a:t>
            </a:r>
            <a:r>
              <a:rPr lang="zh-CN" altLang="en-US" sz="1400" dirty="0" smtClean="0"/>
              <a:t>野菜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农家</a:t>
            </a:r>
            <a:r>
              <a:rPr lang="zh-CN" altLang="en-US" sz="1400" dirty="0"/>
              <a:t>大拌菜 </a:t>
            </a:r>
            <a:r>
              <a:rPr lang="zh-CN" altLang="en-US" sz="1400" dirty="0" smtClean="0"/>
              <a:t>      拌银丝               自制蒜肠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</a:t>
            </a:r>
            <a:r>
              <a:rPr lang="zh-CN" altLang="en-US" sz="1400" dirty="0" smtClean="0"/>
              <a:t>热菜</a:t>
            </a:r>
            <a:r>
              <a:rPr lang="zh-CN" altLang="en-US" sz="1400" dirty="0"/>
              <a:t>：摊柴鸡蛋 </a:t>
            </a:r>
            <a:r>
              <a:rPr lang="zh-CN" altLang="en-US" sz="1400" dirty="0" smtClean="0"/>
              <a:t>         肉</a:t>
            </a:r>
            <a:r>
              <a:rPr lang="zh-CN" altLang="en-US" sz="1400" dirty="0"/>
              <a:t>炒时蔬            干锅菜花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山</a:t>
            </a:r>
            <a:r>
              <a:rPr lang="zh-CN" altLang="en-US" sz="1400" dirty="0"/>
              <a:t>蘑炖柴鸡 </a:t>
            </a:r>
            <a:r>
              <a:rPr lang="zh-CN" altLang="en-US" sz="1400" dirty="0" smtClean="0"/>
              <a:t>      农家炖豆腐        </a:t>
            </a:r>
            <a:r>
              <a:rPr lang="zh-CN" altLang="en-US" sz="1400" dirty="0" smtClean="0">
                <a:solidFill>
                  <a:schemeClr val="tx1"/>
                </a:solidFill>
                <a:sym typeface="+mn-ea"/>
              </a:rPr>
              <a:t>老</a:t>
            </a:r>
            <a:r>
              <a:rPr lang="zh-CN" altLang="en-US" sz="1400" dirty="0">
                <a:solidFill>
                  <a:schemeClr val="tx1"/>
                </a:solidFill>
                <a:sym typeface="+mn-ea"/>
              </a:rPr>
              <a:t>村长招待菜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 smtClean="0">
                <a:solidFill>
                  <a:srgbClr val="FF0000"/>
                </a:solidFill>
              </a:rPr>
              <a:t>特色：</a:t>
            </a:r>
            <a:r>
              <a:rPr lang="zh-CN" altLang="en-US" sz="1400" dirty="0">
                <a:solidFill>
                  <a:srgbClr val="FF0000"/>
                </a:solidFill>
              </a:rPr>
              <a:t>鲜烤虹鲜鱼 </a:t>
            </a:r>
            <a:r>
              <a:rPr lang="zh-CN" altLang="en-US" sz="1400" dirty="0" smtClean="0">
                <a:solidFill>
                  <a:srgbClr val="FF0000"/>
                </a:solidFill>
              </a:rPr>
              <a:t>      特色</a:t>
            </a:r>
            <a:r>
              <a:rPr lang="zh-CN" altLang="en-US" sz="1400" dirty="0">
                <a:solidFill>
                  <a:srgbClr val="FF0000"/>
                </a:solidFill>
              </a:rPr>
              <a:t>烤羊排 </a:t>
            </a:r>
            <a:r>
              <a:rPr lang="zh-CN" altLang="en-US" sz="1400" dirty="0" smtClean="0">
                <a:solidFill>
                  <a:srgbClr val="FF0000"/>
                </a:solidFill>
              </a:rPr>
              <a:t>        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</a:t>
            </a:r>
            <a:r>
              <a:rPr lang="zh-CN" altLang="en-US" sz="1400" dirty="0" smtClean="0"/>
              <a:t>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 农家</a:t>
            </a:r>
            <a:r>
              <a:rPr lang="zh-CN" altLang="en-US" sz="1400" dirty="0"/>
              <a:t>时令汤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15" grpId="0" animBg="1"/>
      <p:bldP spid="16" grpId="0" animBg="1"/>
      <p:bldP spid="17" grpId="0" animBg="1"/>
      <p:bldP spid="18" grpId="0" animBg="1"/>
      <p:bldP spid="18" grpId="1" animBg="1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有山家园就餐环境展示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26" name="图片 75" descr="jycdhcgz0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55875" y="1347788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76" descr="shejianshan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347788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79" descr="shejianshang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3076575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82" descr="shejianshang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076575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83" descr="shejianshang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85" descr="shejianshang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图片 86" descr="shejianshang3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1347788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65" descr="DSC_020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347788"/>
            <a:ext cx="2055842" cy="15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3" grpId="0"/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0" dirty="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其它服务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有山家园可为您做这些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910" y="999320"/>
            <a:ext cx="3000396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代办租车服务（费用另付）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4876" y="1570824"/>
            <a:ext cx="42148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付款方式：</a:t>
            </a:r>
            <a:r>
              <a:rPr lang="zh-CN" altLang="en-US" sz="1400" dirty="0" smtClean="0"/>
              <a:t>现金，</a:t>
            </a:r>
            <a:r>
              <a:rPr lang="en-US" altLang="zh-CN" sz="1400" dirty="0" smtClean="0"/>
              <a:t>POS</a:t>
            </a:r>
            <a:r>
              <a:rPr lang="zh-CN" altLang="en-US" sz="1400" dirty="0" smtClean="0"/>
              <a:t>机刷卡，支付宝，微信，支票，对公银行转帐等。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对公帐户：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公司账号：</a:t>
            </a:r>
            <a:r>
              <a:rPr lang="en-US" altLang="zh-CN" sz="1400" dirty="0" smtClean="0"/>
              <a:t>1024000103000004598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户名</a:t>
            </a:r>
            <a:r>
              <a:rPr lang="zh-CN" altLang="en-US" sz="1400" dirty="0"/>
              <a:t>：北京有山家园旅游服务有限公司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开户行：北京农商银行张坊支行十渡分理处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行号：</a:t>
            </a:r>
            <a:r>
              <a:rPr lang="en-US" altLang="zh-CN" sz="1400" dirty="0" smtClean="0"/>
              <a:t>402100005225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可开发票项目：</a:t>
            </a:r>
            <a:r>
              <a:rPr lang="zh-CN" altLang="en-US" sz="1400" dirty="0" smtClean="0"/>
              <a:t>餐费，旅游费，住宿费，租车费，代订房费，代订车费，服务费，团费，团款等。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此套餐如需开发票，税点另付，详情电询。</a:t>
            </a:r>
            <a:endParaRPr lang="en-US" altLang="zh-CN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421481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421481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421481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21481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429256" y="856444"/>
            <a:ext cx="242889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付款方式及发票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1714480" y="471409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642910" y="435690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1500166" y="4571220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214282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1142976" y="4714096"/>
            <a:ext cx="285752" cy="284941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8" name="心形 37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00034" y="1785138"/>
            <a:ext cx="342902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因为咱家有旅行社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因为咱家有越大的游客量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可代办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19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28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39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51</a:t>
            </a:r>
            <a:r>
              <a:rPr lang="zh-CN" altLang="en-US" sz="1400" dirty="0" smtClean="0"/>
              <a:t>座旅游大巴租车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全保险，全程 陪同，司机经验丰富人品好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详情电询：</a:t>
            </a:r>
            <a:r>
              <a:rPr lang="en-US" altLang="zh-CN" sz="1400" dirty="0" smtClean="0"/>
              <a:t>010-61346396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家家专线：</a:t>
            </a:r>
            <a:r>
              <a:rPr lang="en-US" altLang="zh-CN" sz="1400" dirty="0" smtClean="0"/>
              <a:t>15801498133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园园专线：</a:t>
            </a:r>
            <a:r>
              <a:rPr lang="en-US" altLang="zh-CN" sz="1400" dirty="0" smtClean="0"/>
              <a:t>13522294093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/>
              <a:t>三姐专线：</a:t>
            </a:r>
            <a:r>
              <a:rPr lang="en-US" altLang="zh-CN" sz="1400" dirty="0"/>
              <a:t>15210664997</a:t>
            </a:r>
            <a:endParaRPr lang="en-US" altLang="zh-CN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5186363" y="1860550"/>
            <a:ext cx="574675" cy="577850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5324475" y="2505075"/>
            <a:ext cx="576263" cy="57626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6497638" y="3279775"/>
            <a:ext cx="577850" cy="577850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6746875" y="2505075"/>
            <a:ext cx="576263" cy="576263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5994400" y="2149475"/>
            <a:ext cx="695325" cy="698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815013" y="2794000"/>
            <a:ext cx="852487" cy="854075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5689600" y="2992438"/>
            <a:ext cx="174625" cy="174625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6573838" y="2838450"/>
            <a:ext cx="304800" cy="306388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7194550" y="2522538"/>
            <a:ext cx="400050" cy="401637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6515100" y="2273300"/>
            <a:ext cx="461963" cy="461963"/>
          </a:xfrm>
          <a:prstGeom prst="ellipse">
            <a:avLst/>
          </a:prstGeom>
          <a:solidFill>
            <a:srgbClr val="A8CE5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6453188" y="1939925"/>
            <a:ext cx="463550" cy="465138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5688013" y="2403475"/>
            <a:ext cx="290512" cy="2905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9" name="Freeform 33"/>
          <p:cNvSpPr/>
          <p:nvPr/>
        </p:nvSpPr>
        <p:spPr bwMode="auto">
          <a:xfrm>
            <a:off x="5580063" y="2286000"/>
            <a:ext cx="2012950" cy="2138363"/>
          </a:xfrm>
          <a:custGeom>
            <a:avLst/>
            <a:gdLst>
              <a:gd name="T0" fmla="*/ 1546429 w 932"/>
              <a:gd name="T1" fmla="*/ 801346 h 990"/>
              <a:gd name="T2" fmla="*/ 1464356 w 932"/>
              <a:gd name="T3" fmla="*/ 1457975 h 990"/>
              <a:gd name="T4" fmla="*/ 1136064 w 932"/>
              <a:gd name="T5" fmla="*/ 1142620 h 990"/>
              <a:gd name="T6" fmla="*/ 1429799 w 932"/>
              <a:gd name="T7" fmla="*/ 997903 h 990"/>
              <a:gd name="T8" fmla="*/ 1505393 w 932"/>
              <a:gd name="T9" fmla="*/ 369354 h 990"/>
              <a:gd name="T10" fmla="*/ 1643621 w 932"/>
              <a:gd name="T11" fmla="*/ 82079 h 990"/>
              <a:gd name="T12" fmla="*/ 1583146 w 932"/>
              <a:gd name="T13" fmla="*/ 263515 h 990"/>
              <a:gd name="T14" fmla="*/ 1369324 w 932"/>
              <a:gd name="T15" fmla="*/ 419033 h 990"/>
              <a:gd name="T16" fmla="*/ 1287251 w 932"/>
              <a:gd name="T17" fmla="*/ 1082141 h 990"/>
              <a:gd name="T18" fmla="*/ 1136064 w 932"/>
              <a:gd name="T19" fmla="*/ 948224 h 990"/>
              <a:gd name="T20" fmla="*/ 1110146 w 932"/>
              <a:gd name="T21" fmla="*/ 926624 h 990"/>
              <a:gd name="T22" fmla="*/ 762416 w 932"/>
              <a:gd name="T23" fmla="*/ 926624 h 990"/>
              <a:gd name="T24" fmla="*/ 678183 w 932"/>
              <a:gd name="T25" fmla="*/ 926624 h 990"/>
              <a:gd name="T26" fmla="*/ 615548 w 932"/>
              <a:gd name="T27" fmla="*/ 399593 h 990"/>
              <a:gd name="T28" fmla="*/ 453562 w 932"/>
              <a:gd name="T29" fmla="*/ 285115 h 990"/>
              <a:gd name="T30" fmla="*/ 388767 w 932"/>
              <a:gd name="T31" fmla="*/ 220316 h 990"/>
              <a:gd name="T32" fmla="*/ 328292 w 932"/>
              <a:gd name="T33" fmla="*/ 0 h 990"/>
              <a:gd name="T34" fmla="*/ 453562 w 932"/>
              <a:gd name="T35" fmla="*/ 345594 h 990"/>
              <a:gd name="T36" fmla="*/ 533475 w 932"/>
              <a:gd name="T37" fmla="*/ 354234 h 990"/>
              <a:gd name="T38" fmla="*/ 555073 w 932"/>
              <a:gd name="T39" fmla="*/ 883425 h 990"/>
              <a:gd name="T40" fmla="*/ 762416 w 932"/>
              <a:gd name="T41" fmla="*/ 987103 h 990"/>
              <a:gd name="T42" fmla="*/ 507557 w 932"/>
              <a:gd name="T43" fmla="*/ 1229019 h 990"/>
              <a:gd name="T44" fmla="*/ 429804 w 932"/>
              <a:gd name="T45" fmla="*/ 598310 h 990"/>
              <a:gd name="T46" fmla="*/ 0 w 932"/>
              <a:gd name="T47" fmla="*/ 442792 h 990"/>
              <a:gd name="T48" fmla="*/ 300215 w 932"/>
              <a:gd name="T49" fmla="*/ 503271 h 990"/>
              <a:gd name="T50" fmla="*/ 369329 w 932"/>
              <a:gd name="T51" fmla="*/ 1183660 h 990"/>
              <a:gd name="T52" fmla="*/ 762416 w 932"/>
              <a:gd name="T53" fmla="*/ 1289498 h 990"/>
              <a:gd name="T54" fmla="*/ 511877 w 932"/>
              <a:gd name="T55" fmla="*/ 2138363 h 990"/>
              <a:gd name="T56" fmla="*/ 1136064 w 932"/>
              <a:gd name="T57" fmla="*/ 2058444 h 990"/>
              <a:gd name="T58" fmla="*/ 1464356 w 932"/>
              <a:gd name="T59" fmla="*/ 1518454 h 990"/>
              <a:gd name="T60" fmla="*/ 1606904 w 932"/>
              <a:gd name="T61" fmla="*/ 801346 h 990"/>
              <a:gd name="T62" fmla="*/ 2012950 w 932"/>
              <a:gd name="T63" fmla="*/ 721428 h 990"/>
              <a:gd name="T64" fmla="*/ 1686818 w 932"/>
              <a:gd name="T65" fmla="*/ 660949 h 9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32" h="990">
                <a:moveTo>
                  <a:pt x="781" y="306"/>
                </a:moveTo>
                <a:cubicBezTo>
                  <a:pt x="747" y="306"/>
                  <a:pt x="716" y="313"/>
                  <a:pt x="716" y="371"/>
                </a:cubicBezTo>
                <a:cubicBezTo>
                  <a:pt x="716" y="640"/>
                  <a:pt x="716" y="640"/>
                  <a:pt x="716" y="640"/>
                </a:cubicBezTo>
                <a:cubicBezTo>
                  <a:pt x="716" y="666"/>
                  <a:pt x="705" y="675"/>
                  <a:pt x="678" y="675"/>
                </a:cubicBezTo>
                <a:cubicBezTo>
                  <a:pt x="526" y="675"/>
                  <a:pt x="526" y="675"/>
                  <a:pt x="526" y="675"/>
                </a:cubicBezTo>
                <a:cubicBezTo>
                  <a:pt x="526" y="529"/>
                  <a:pt x="526" y="529"/>
                  <a:pt x="526" y="529"/>
                </a:cubicBezTo>
                <a:cubicBezTo>
                  <a:pt x="596" y="529"/>
                  <a:pt x="596" y="529"/>
                  <a:pt x="596" y="529"/>
                </a:cubicBezTo>
                <a:cubicBezTo>
                  <a:pt x="624" y="529"/>
                  <a:pt x="662" y="522"/>
                  <a:pt x="662" y="462"/>
                </a:cubicBezTo>
                <a:cubicBezTo>
                  <a:pt x="662" y="194"/>
                  <a:pt x="662" y="194"/>
                  <a:pt x="662" y="194"/>
                </a:cubicBezTo>
                <a:cubicBezTo>
                  <a:pt x="662" y="176"/>
                  <a:pt x="662" y="171"/>
                  <a:pt x="697" y="171"/>
                </a:cubicBezTo>
                <a:cubicBezTo>
                  <a:pt x="728" y="171"/>
                  <a:pt x="761" y="167"/>
                  <a:pt x="761" y="122"/>
                </a:cubicBezTo>
                <a:cubicBezTo>
                  <a:pt x="761" y="38"/>
                  <a:pt x="761" y="38"/>
                  <a:pt x="761" y="38"/>
                </a:cubicBezTo>
                <a:cubicBezTo>
                  <a:pt x="733" y="38"/>
                  <a:pt x="733" y="38"/>
                  <a:pt x="733" y="38"/>
                </a:cubicBezTo>
                <a:cubicBezTo>
                  <a:pt x="733" y="122"/>
                  <a:pt x="733" y="122"/>
                  <a:pt x="733" y="122"/>
                </a:cubicBezTo>
                <a:cubicBezTo>
                  <a:pt x="733" y="137"/>
                  <a:pt x="733" y="143"/>
                  <a:pt x="697" y="143"/>
                </a:cubicBezTo>
                <a:cubicBezTo>
                  <a:pt x="665" y="143"/>
                  <a:pt x="634" y="147"/>
                  <a:pt x="634" y="194"/>
                </a:cubicBezTo>
                <a:cubicBezTo>
                  <a:pt x="634" y="462"/>
                  <a:pt x="634" y="462"/>
                  <a:pt x="634" y="462"/>
                </a:cubicBezTo>
                <a:cubicBezTo>
                  <a:pt x="634" y="498"/>
                  <a:pt x="619" y="501"/>
                  <a:pt x="596" y="501"/>
                </a:cubicBezTo>
                <a:cubicBezTo>
                  <a:pt x="526" y="501"/>
                  <a:pt x="526" y="501"/>
                  <a:pt x="526" y="501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5" y="433"/>
                  <a:pt x="520" y="429"/>
                  <a:pt x="514" y="429"/>
                </a:cubicBezTo>
                <a:cubicBezTo>
                  <a:pt x="514" y="429"/>
                  <a:pt x="514" y="429"/>
                  <a:pt x="514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14" y="429"/>
                  <a:pt x="314" y="429"/>
                  <a:pt x="314" y="429"/>
                </a:cubicBezTo>
                <a:cubicBezTo>
                  <a:pt x="288" y="429"/>
                  <a:pt x="285" y="423"/>
                  <a:pt x="285" y="409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62"/>
                  <a:pt x="276" y="146"/>
                  <a:pt x="258" y="138"/>
                </a:cubicBezTo>
                <a:cubicBezTo>
                  <a:pt x="244" y="132"/>
                  <a:pt x="227" y="132"/>
                  <a:pt x="210" y="132"/>
                </a:cubicBezTo>
                <a:cubicBezTo>
                  <a:pt x="210" y="132"/>
                  <a:pt x="210" y="132"/>
                  <a:pt x="210" y="132"/>
                </a:cubicBezTo>
                <a:cubicBezTo>
                  <a:pt x="187" y="132"/>
                  <a:pt x="180" y="125"/>
                  <a:pt x="180" y="102"/>
                </a:cubicBezTo>
                <a:cubicBezTo>
                  <a:pt x="180" y="0"/>
                  <a:pt x="180" y="0"/>
                  <a:pt x="18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40"/>
                  <a:pt x="171" y="160"/>
                  <a:pt x="210" y="160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24" y="160"/>
                  <a:pt x="238" y="160"/>
                  <a:pt x="247" y="164"/>
                </a:cubicBezTo>
                <a:cubicBezTo>
                  <a:pt x="251" y="165"/>
                  <a:pt x="257" y="168"/>
                  <a:pt x="257" y="185"/>
                </a:cubicBezTo>
                <a:cubicBezTo>
                  <a:pt x="257" y="409"/>
                  <a:pt x="257" y="409"/>
                  <a:pt x="257" y="409"/>
                </a:cubicBezTo>
                <a:cubicBezTo>
                  <a:pt x="257" y="457"/>
                  <a:pt x="298" y="457"/>
                  <a:pt x="314" y="457"/>
                </a:cubicBezTo>
                <a:cubicBezTo>
                  <a:pt x="353" y="457"/>
                  <a:pt x="353" y="457"/>
                  <a:pt x="353" y="457"/>
                </a:cubicBezTo>
                <a:cubicBezTo>
                  <a:pt x="353" y="569"/>
                  <a:pt x="353" y="569"/>
                  <a:pt x="353" y="569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03" y="569"/>
                  <a:pt x="199" y="567"/>
                  <a:pt x="199" y="548"/>
                </a:cubicBezTo>
                <a:cubicBezTo>
                  <a:pt x="199" y="277"/>
                  <a:pt x="199" y="277"/>
                  <a:pt x="199" y="277"/>
                </a:cubicBezTo>
                <a:cubicBezTo>
                  <a:pt x="199" y="257"/>
                  <a:pt x="199" y="205"/>
                  <a:pt x="139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33"/>
                  <a:pt x="0" y="233"/>
                  <a:pt x="0" y="233"/>
                </a:cubicBezTo>
                <a:cubicBezTo>
                  <a:pt x="139" y="233"/>
                  <a:pt x="139" y="233"/>
                  <a:pt x="139" y="233"/>
                </a:cubicBezTo>
                <a:cubicBezTo>
                  <a:pt x="166" y="233"/>
                  <a:pt x="171" y="246"/>
                  <a:pt x="171" y="277"/>
                </a:cubicBezTo>
                <a:cubicBezTo>
                  <a:pt x="171" y="548"/>
                  <a:pt x="171" y="548"/>
                  <a:pt x="171" y="548"/>
                </a:cubicBezTo>
                <a:cubicBezTo>
                  <a:pt x="171" y="597"/>
                  <a:pt x="210" y="597"/>
                  <a:pt x="235" y="597"/>
                </a:cubicBezTo>
                <a:cubicBezTo>
                  <a:pt x="353" y="597"/>
                  <a:pt x="353" y="597"/>
                  <a:pt x="353" y="597"/>
                </a:cubicBezTo>
                <a:cubicBezTo>
                  <a:pt x="353" y="954"/>
                  <a:pt x="353" y="954"/>
                  <a:pt x="353" y="954"/>
                </a:cubicBezTo>
                <a:cubicBezTo>
                  <a:pt x="306" y="961"/>
                  <a:pt x="266" y="974"/>
                  <a:pt x="237" y="990"/>
                </a:cubicBezTo>
                <a:cubicBezTo>
                  <a:pt x="646" y="990"/>
                  <a:pt x="646" y="990"/>
                  <a:pt x="646" y="990"/>
                </a:cubicBezTo>
                <a:cubicBezTo>
                  <a:pt x="616" y="973"/>
                  <a:pt x="575" y="960"/>
                  <a:pt x="526" y="953"/>
                </a:cubicBezTo>
                <a:cubicBezTo>
                  <a:pt x="526" y="703"/>
                  <a:pt x="526" y="703"/>
                  <a:pt x="526" y="703"/>
                </a:cubicBezTo>
                <a:cubicBezTo>
                  <a:pt x="678" y="703"/>
                  <a:pt x="678" y="703"/>
                  <a:pt x="678" y="703"/>
                </a:cubicBezTo>
                <a:cubicBezTo>
                  <a:pt x="732" y="703"/>
                  <a:pt x="744" y="669"/>
                  <a:pt x="744" y="640"/>
                </a:cubicBezTo>
                <a:cubicBezTo>
                  <a:pt x="744" y="371"/>
                  <a:pt x="744" y="371"/>
                  <a:pt x="744" y="371"/>
                </a:cubicBezTo>
                <a:cubicBezTo>
                  <a:pt x="744" y="337"/>
                  <a:pt x="753" y="334"/>
                  <a:pt x="781" y="334"/>
                </a:cubicBezTo>
                <a:cubicBezTo>
                  <a:pt x="932" y="334"/>
                  <a:pt x="932" y="334"/>
                  <a:pt x="932" y="334"/>
                </a:cubicBezTo>
                <a:cubicBezTo>
                  <a:pt x="932" y="306"/>
                  <a:pt x="932" y="306"/>
                  <a:pt x="932" y="306"/>
                </a:cubicBezTo>
                <a:lnTo>
                  <a:pt x="781" y="306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4572000" y="2228850"/>
            <a:ext cx="1042988" cy="1038225"/>
          </a:xfrm>
          <a:prstGeom prst="ellipse">
            <a:avLst/>
          </a:pr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5424488" y="1306513"/>
            <a:ext cx="1041400" cy="1039812"/>
          </a:xfrm>
          <a:prstGeom prst="ellipse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6672263" y="1454150"/>
            <a:ext cx="1042987" cy="1038225"/>
          </a:xfrm>
          <a:prstGeom prst="ellipse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7535863" y="2457450"/>
            <a:ext cx="1042987" cy="1038225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4" name="Freeform 38"/>
          <p:cNvSpPr>
            <a:spLocks noEditPoints="1"/>
          </p:cNvSpPr>
          <p:nvPr/>
        </p:nvSpPr>
        <p:spPr bwMode="auto">
          <a:xfrm>
            <a:off x="7113588" y="1592263"/>
            <a:ext cx="177800" cy="177800"/>
          </a:xfrm>
          <a:custGeom>
            <a:avLst/>
            <a:gdLst>
              <a:gd name="T0" fmla="*/ 82395 w 82"/>
              <a:gd name="T1" fmla="*/ 69385 h 82"/>
              <a:gd name="T2" fmla="*/ 60712 w 82"/>
              <a:gd name="T3" fmla="*/ 78059 h 82"/>
              <a:gd name="T4" fmla="*/ 73722 w 82"/>
              <a:gd name="T5" fmla="*/ 73722 h 82"/>
              <a:gd name="T6" fmla="*/ 71554 w 82"/>
              <a:gd name="T7" fmla="*/ 80227 h 82"/>
              <a:gd name="T8" fmla="*/ 73722 w 82"/>
              <a:gd name="T9" fmla="*/ 121424 h 82"/>
              <a:gd name="T10" fmla="*/ 80227 w 82"/>
              <a:gd name="T11" fmla="*/ 99741 h 82"/>
              <a:gd name="T12" fmla="*/ 65049 w 82"/>
              <a:gd name="T13" fmla="*/ 117088 h 82"/>
              <a:gd name="T14" fmla="*/ 73722 w 82"/>
              <a:gd name="T15" fmla="*/ 106246 h 82"/>
              <a:gd name="T16" fmla="*/ 75890 w 82"/>
              <a:gd name="T17" fmla="*/ 110583 h 82"/>
              <a:gd name="T18" fmla="*/ 71554 w 82"/>
              <a:gd name="T19" fmla="*/ 106246 h 82"/>
              <a:gd name="T20" fmla="*/ 147444 w 82"/>
              <a:gd name="T21" fmla="*/ 78059 h 82"/>
              <a:gd name="T22" fmla="*/ 127929 w 82"/>
              <a:gd name="T23" fmla="*/ 69385 h 82"/>
              <a:gd name="T24" fmla="*/ 134434 w 82"/>
              <a:gd name="T25" fmla="*/ 75890 h 82"/>
              <a:gd name="T26" fmla="*/ 136602 w 82"/>
              <a:gd name="T27" fmla="*/ 82395 h 82"/>
              <a:gd name="T28" fmla="*/ 95405 w 82"/>
              <a:gd name="T29" fmla="*/ 86732 h 82"/>
              <a:gd name="T30" fmla="*/ 112751 w 82"/>
              <a:gd name="T31" fmla="*/ 69385 h 82"/>
              <a:gd name="T32" fmla="*/ 95405 w 82"/>
              <a:gd name="T33" fmla="*/ 86732 h 82"/>
              <a:gd name="T34" fmla="*/ 106246 w 82"/>
              <a:gd name="T35" fmla="*/ 75890 h 82"/>
              <a:gd name="T36" fmla="*/ 101910 w 82"/>
              <a:gd name="T37" fmla="*/ 80227 h 82"/>
              <a:gd name="T38" fmla="*/ 73722 w 82"/>
              <a:gd name="T39" fmla="*/ 151780 h 82"/>
              <a:gd name="T40" fmla="*/ 80227 w 82"/>
              <a:gd name="T41" fmla="*/ 132266 h 82"/>
              <a:gd name="T42" fmla="*/ 65049 w 82"/>
              <a:gd name="T43" fmla="*/ 147444 h 82"/>
              <a:gd name="T44" fmla="*/ 75890 w 82"/>
              <a:gd name="T45" fmla="*/ 136602 h 82"/>
              <a:gd name="T46" fmla="*/ 71554 w 82"/>
              <a:gd name="T47" fmla="*/ 143107 h 82"/>
              <a:gd name="T48" fmla="*/ 171295 w 82"/>
              <a:gd name="T49" fmla="*/ 0 h 82"/>
              <a:gd name="T50" fmla="*/ 171295 w 82"/>
              <a:gd name="T51" fmla="*/ 177800 h 82"/>
              <a:gd name="T52" fmla="*/ 164790 w 82"/>
              <a:gd name="T53" fmla="*/ 164790 h 82"/>
              <a:gd name="T54" fmla="*/ 164790 w 82"/>
              <a:gd name="T55" fmla="*/ 45534 h 82"/>
              <a:gd name="T56" fmla="*/ 28188 w 82"/>
              <a:gd name="T57" fmla="*/ 23851 h 82"/>
              <a:gd name="T58" fmla="*/ 62880 w 82"/>
              <a:gd name="T59" fmla="*/ 23851 h 82"/>
              <a:gd name="T60" fmla="*/ 99741 w 82"/>
              <a:gd name="T61" fmla="*/ 23851 h 82"/>
              <a:gd name="T62" fmla="*/ 136602 w 82"/>
              <a:gd name="T63" fmla="*/ 23851 h 82"/>
              <a:gd name="T64" fmla="*/ 164790 w 82"/>
              <a:gd name="T65" fmla="*/ 45534 h 82"/>
              <a:gd name="T66" fmla="*/ 112751 w 82"/>
              <a:gd name="T67" fmla="*/ 147444 h 82"/>
              <a:gd name="T68" fmla="*/ 95405 w 82"/>
              <a:gd name="T69" fmla="*/ 132266 h 82"/>
              <a:gd name="T70" fmla="*/ 101910 w 82"/>
              <a:gd name="T71" fmla="*/ 136602 h 82"/>
              <a:gd name="T72" fmla="*/ 108415 w 82"/>
              <a:gd name="T73" fmla="*/ 138771 h 82"/>
              <a:gd name="T74" fmla="*/ 101910 w 82"/>
              <a:gd name="T75" fmla="*/ 143107 h 82"/>
              <a:gd name="T76" fmla="*/ 41198 w 82"/>
              <a:gd name="T77" fmla="*/ 121424 h 82"/>
              <a:gd name="T78" fmla="*/ 49871 w 82"/>
              <a:gd name="T79" fmla="*/ 99741 h 82"/>
              <a:gd name="T80" fmla="*/ 32524 w 82"/>
              <a:gd name="T81" fmla="*/ 117088 h 82"/>
              <a:gd name="T82" fmla="*/ 43366 w 82"/>
              <a:gd name="T83" fmla="*/ 106246 h 82"/>
              <a:gd name="T84" fmla="*/ 41198 w 82"/>
              <a:gd name="T85" fmla="*/ 112751 h 82"/>
              <a:gd name="T86" fmla="*/ 32524 w 82"/>
              <a:gd name="T87" fmla="*/ 147444 h 82"/>
              <a:gd name="T88" fmla="*/ 54207 w 82"/>
              <a:gd name="T89" fmla="*/ 138771 h 82"/>
              <a:gd name="T90" fmla="*/ 32524 w 82"/>
              <a:gd name="T91" fmla="*/ 132266 h 82"/>
              <a:gd name="T92" fmla="*/ 41198 w 82"/>
              <a:gd name="T93" fmla="*/ 136602 h 82"/>
              <a:gd name="T94" fmla="*/ 43366 w 82"/>
              <a:gd name="T95" fmla="*/ 143107 h 82"/>
              <a:gd name="T96" fmla="*/ 39029 w 82"/>
              <a:gd name="T97" fmla="*/ 136602 h 82"/>
              <a:gd name="T98" fmla="*/ 112751 w 82"/>
              <a:gd name="T99" fmla="*/ 117088 h 82"/>
              <a:gd name="T100" fmla="*/ 95405 w 82"/>
              <a:gd name="T101" fmla="*/ 99741 h 82"/>
              <a:gd name="T102" fmla="*/ 101910 w 82"/>
              <a:gd name="T103" fmla="*/ 106246 h 82"/>
              <a:gd name="T104" fmla="*/ 106246 w 82"/>
              <a:gd name="T105" fmla="*/ 106246 h 82"/>
              <a:gd name="T106" fmla="*/ 101910 w 82"/>
              <a:gd name="T107" fmla="*/ 110583 h 82"/>
              <a:gd name="T108" fmla="*/ 127929 w 82"/>
              <a:gd name="T109" fmla="*/ 117088 h 82"/>
              <a:gd name="T110" fmla="*/ 145276 w 82"/>
              <a:gd name="T111" fmla="*/ 99741 h 82"/>
              <a:gd name="T112" fmla="*/ 127929 w 82"/>
              <a:gd name="T113" fmla="*/ 117088 h 82"/>
              <a:gd name="T114" fmla="*/ 138771 w 82"/>
              <a:gd name="T115" fmla="*/ 106246 h 82"/>
              <a:gd name="T116" fmla="*/ 136602 w 82"/>
              <a:gd name="T117" fmla="*/ 112751 h 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39"/>
          <p:cNvSpPr>
            <a:spLocks noEditPoints="1"/>
          </p:cNvSpPr>
          <p:nvPr/>
        </p:nvSpPr>
        <p:spPr bwMode="auto">
          <a:xfrm>
            <a:off x="7978775" y="2614613"/>
            <a:ext cx="157163" cy="180975"/>
          </a:xfrm>
          <a:custGeom>
            <a:avLst/>
            <a:gdLst>
              <a:gd name="T0" fmla="*/ 30559 w 72"/>
              <a:gd name="T1" fmla="*/ 105569 h 84"/>
              <a:gd name="T2" fmla="*/ 45839 w 72"/>
              <a:gd name="T3" fmla="*/ 105569 h 84"/>
              <a:gd name="T4" fmla="*/ 39291 w 72"/>
              <a:gd name="T5" fmla="*/ 129268 h 84"/>
              <a:gd name="T6" fmla="*/ 30559 w 72"/>
              <a:gd name="T7" fmla="*/ 135731 h 84"/>
              <a:gd name="T8" fmla="*/ 45839 w 72"/>
              <a:gd name="T9" fmla="*/ 135731 h 84"/>
              <a:gd name="T10" fmla="*/ 39291 w 72"/>
              <a:gd name="T11" fmla="*/ 71097 h 84"/>
              <a:gd name="T12" fmla="*/ 30559 w 72"/>
              <a:gd name="T13" fmla="*/ 77561 h 84"/>
              <a:gd name="T14" fmla="*/ 45839 w 72"/>
              <a:gd name="T15" fmla="*/ 77561 h 84"/>
              <a:gd name="T16" fmla="*/ 150615 w 72"/>
              <a:gd name="T17" fmla="*/ 28008 h 84"/>
              <a:gd name="T18" fmla="*/ 130969 w 72"/>
              <a:gd name="T19" fmla="*/ 28008 h 84"/>
              <a:gd name="T20" fmla="*/ 126604 w 72"/>
              <a:gd name="T21" fmla="*/ 21545 h 84"/>
              <a:gd name="T22" fmla="*/ 98227 w 72"/>
              <a:gd name="T23" fmla="*/ 8618 h 84"/>
              <a:gd name="T24" fmla="*/ 58936 w 72"/>
              <a:gd name="T25" fmla="*/ 8618 h 84"/>
              <a:gd name="T26" fmla="*/ 30559 w 72"/>
              <a:gd name="T27" fmla="*/ 21545 h 84"/>
              <a:gd name="T28" fmla="*/ 26194 w 72"/>
              <a:gd name="T29" fmla="*/ 28008 h 84"/>
              <a:gd name="T30" fmla="*/ 0 w 72"/>
              <a:gd name="T31" fmla="*/ 34471 h 84"/>
              <a:gd name="T32" fmla="*/ 6548 w 72"/>
              <a:gd name="T33" fmla="*/ 180975 h 84"/>
              <a:gd name="T34" fmla="*/ 157163 w 72"/>
              <a:gd name="T35" fmla="*/ 174512 h 84"/>
              <a:gd name="T36" fmla="*/ 150615 w 72"/>
              <a:gd name="T37" fmla="*/ 28008 h 84"/>
              <a:gd name="T38" fmla="*/ 65485 w 72"/>
              <a:gd name="T39" fmla="*/ 12927 h 84"/>
              <a:gd name="T40" fmla="*/ 91678 w 72"/>
              <a:gd name="T41" fmla="*/ 12927 h 84"/>
              <a:gd name="T42" fmla="*/ 61119 w 72"/>
              <a:gd name="T43" fmla="*/ 21545 h 84"/>
              <a:gd name="T44" fmla="*/ 34925 w 72"/>
              <a:gd name="T45" fmla="*/ 28008 h 84"/>
              <a:gd name="T46" fmla="*/ 122238 w 72"/>
              <a:gd name="T47" fmla="*/ 28008 h 84"/>
              <a:gd name="T48" fmla="*/ 34925 w 72"/>
              <a:gd name="T49" fmla="*/ 40935 h 84"/>
              <a:gd name="T50" fmla="*/ 144066 w 72"/>
              <a:gd name="T51" fmla="*/ 168048 h 84"/>
              <a:gd name="T52" fmla="*/ 15280 w 72"/>
              <a:gd name="T53" fmla="*/ 168048 h 84"/>
              <a:gd name="T54" fmla="*/ 26194 w 72"/>
              <a:gd name="T55" fmla="*/ 40935 h 84"/>
              <a:gd name="T56" fmla="*/ 30559 w 72"/>
              <a:gd name="T57" fmla="*/ 49553 h 84"/>
              <a:gd name="T58" fmla="*/ 130969 w 72"/>
              <a:gd name="T59" fmla="*/ 45244 h 84"/>
              <a:gd name="T60" fmla="*/ 144066 w 72"/>
              <a:gd name="T61" fmla="*/ 40935 h 84"/>
              <a:gd name="T62" fmla="*/ 117872 w 72"/>
              <a:gd name="T63" fmla="*/ 73252 h 84"/>
              <a:gd name="T64" fmla="*/ 58936 w 72"/>
              <a:gd name="T65" fmla="*/ 73252 h 84"/>
              <a:gd name="T66" fmla="*/ 58936 w 72"/>
              <a:gd name="T67" fmla="*/ 81870 h 84"/>
              <a:gd name="T68" fmla="*/ 122238 w 72"/>
              <a:gd name="T69" fmla="*/ 77561 h 84"/>
              <a:gd name="T70" fmla="*/ 117872 w 72"/>
              <a:gd name="T71" fmla="*/ 131422 h 84"/>
              <a:gd name="T72" fmla="*/ 58936 w 72"/>
              <a:gd name="T73" fmla="*/ 131422 h 84"/>
              <a:gd name="T74" fmla="*/ 58936 w 72"/>
              <a:gd name="T75" fmla="*/ 140040 h 84"/>
              <a:gd name="T76" fmla="*/ 122238 w 72"/>
              <a:gd name="T77" fmla="*/ 135731 h 84"/>
              <a:gd name="T78" fmla="*/ 117872 w 72"/>
              <a:gd name="T79" fmla="*/ 103414 h 84"/>
              <a:gd name="T80" fmla="*/ 58936 w 72"/>
              <a:gd name="T81" fmla="*/ 103414 h 84"/>
              <a:gd name="T82" fmla="*/ 58936 w 72"/>
              <a:gd name="T83" fmla="*/ 109878 h 84"/>
              <a:gd name="T84" fmla="*/ 122238 w 72"/>
              <a:gd name="T85" fmla="*/ 105569 h 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40"/>
          <p:cNvSpPr/>
          <p:nvPr/>
        </p:nvSpPr>
        <p:spPr bwMode="auto">
          <a:xfrm>
            <a:off x="5856288" y="1457325"/>
            <a:ext cx="176212" cy="158750"/>
          </a:xfrm>
          <a:custGeom>
            <a:avLst/>
            <a:gdLst>
              <a:gd name="T0" fmla="*/ 53723 w 82"/>
              <a:gd name="T1" fmla="*/ 75084 h 74"/>
              <a:gd name="T2" fmla="*/ 53723 w 82"/>
              <a:gd name="T3" fmla="*/ 75084 h 74"/>
              <a:gd name="T4" fmla="*/ 19340 w 82"/>
              <a:gd name="T5" fmla="*/ 109409 h 74"/>
              <a:gd name="T6" fmla="*/ 12894 w 82"/>
              <a:gd name="T7" fmla="*/ 124426 h 74"/>
              <a:gd name="T8" fmla="*/ 19340 w 82"/>
              <a:gd name="T9" fmla="*/ 139443 h 74"/>
              <a:gd name="T10" fmla="*/ 19340 w 82"/>
              <a:gd name="T11" fmla="*/ 139443 h 74"/>
              <a:gd name="T12" fmla="*/ 36532 w 82"/>
              <a:gd name="T13" fmla="*/ 145878 h 74"/>
              <a:gd name="T14" fmla="*/ 51574 w 82"/>
              <a:gd name="T15" fmla="*/ 139443 h 74"/>
              <a:gd name="T16" fmla="*/ 90255 w 82"/>
              <a:gd name="T17" fmla="*/ 100828 h 74"/>
              <a:gd name="T18" fmla="*/ 90255 w 82"/>
              <a:gd name="T19" fmla="*/ 100828 h 74"/>
              <a:gd name="T20" fmla="*/ 131085 w 82"/>
              <a:gd name="T21" fmla="*/ 60068 h 74"/>
              <a:gd name="T22" fmla="*/ 133233 w 82"/>
              <a:gd name="T23" fmla="*/ 53632 h 74"/>
              <a:gd name="T24" fmla="*/ 131085 w 82"/>
              <a:gd name="T25" fmla="*/ 47196 h 74"/>
              <a:gd name="T26" fmla="*/ 124638 w 82"/>
              <a:gd name="T27" fmla="*/ 42905 h 74"/>
              <a:gd name="T28" fmla="*/ 118191 w 82"/>
              <a:gd name="T29" fmla="*/ 47196 h 74"/>
              <a:gd name="T30" fmla="*/ 58021 w 82"/>
              <a:gd name="T31" fmla="*/ 105118 h 74"/>
              <a:gd name="T32" fmla="*/ 47276 w 82"/>
              <a:gd name="T33" fmla="*/ 105118 h 74"/>
              <a:gd name="T34" fmla="*/ 47276 w 82"/>
              <a:gd name="T35" fmla="*/ 96537 h 74"/>
              <a:gd name="T36" fmla="*/ 107446 w 82"/>
              <a:gd name="T37" fmla="*/ 36470 h 74"/>
              <a:gd name="T38" fmla="*/ 124638 w 82"/>
              <a:gd name="T39" fmla="*/ 30034 h 74"/>
              <a:gd name="T40" fmla="*/ 139680 w 82"/>
              <a:gd name="T41" fmla="*/ 36470 h 74"/>
              <a:gd name="T42" fmla="*/ 146127 w 82"/>
              <a:gd name="T43" fmla="*/ 53632 h 74"/>
              <a:gd name="T44" fmla="*/ 139680 w 82"/>
              <a:gd name="T45" fmla="*/ 68649 h 74"/>
              <a:gd name="T46" fmla="*/ 98851 w 82"/>
              <a:gd name="T47" fmla="*/ 111554 h 74"/>
              <a:gd name="T48" fmla="*/ 98851 w 82"/>
              <a:gd name="T49" fmla="*/ 111554 h 74"/>
              <a:gd name="T50" fmla="*/ 98851 w 82"/>
              <a:gd name="T51" fmla="*/ 111554 h 74"/>
              <a:gd name="T52" fmla="*/ 60170 w 82"/>
              <a:gd name="T53" fmla="*/ 150169 h 74"/>
              <a:gd name="T54" fmla="*/ 36532 w 82"/>
              <a:gd name="T55" fmla="*/ 158750 h 74"/>
              <a:gd name="T56" fmla="*/ 10745 w 82"/>
              <a:gd name="T57" fmla="*/ 150169 h 74"/>
              <a:gd name="T58" fmla="*/ 10745 w 82"/>
              <a:gd name="T59" fmla="*/ 150169 h 74"/>
              <a:gd name="T60" fmla="*/ 0 w 82"/>
              <a:gd name="T61" fmla="*/ 124426 h 74"/>
              <a:gd name="T62" fmla="*/ 10745 w 82"/>
              <a:gd name="T63" fmla="*/ 98682 h 74"/>
              <a:gd name="T64" fmla="*/ 49425 w 82"/>
              <a:gd name="T65" fmla="*/ 62213 h 74"/>
              <a:gd name="T66" fmla="*/ 49425 w 82"/>
              <a:gd name="T67" fmla="*/ 60068 h 74"/>
              <a:gd name="T68" fmla="*/ 96702 w 82"/>
              <a:gd name="T69" fmla="*/ 12872 h 74"/>
              <a:gd name="T70" fmla="*/ 131085 w 82"/>
              <a:gd name="T71" fmla="*/ 0 h 74"/>
              <a:gd name="T72" fmla="*/ 163318 w 82"/>
              <a:gd name="T73" fmla="*/ 12872 h 74"/>
              <a:gd name="T74" fmla="*/ 176212 w 82"/>
              <a:gd name="T75" fmla="*/ 45051 h 74"/>
              <a:gd name="T76" fmla="*/ 163318 w 82"/>
              <a:gd name="T77" fmla="*/ 77230 h 74"/>
              <a:gd name="T78" fmla="*/ 96702 w 82"/>
              <a:gd name="T79" fmla="*/ 143733 h 74"/>
              <a:gd name="T80" fmla="*/ 85957 w 82"/>
              <a:gd name="T81" fmla="*/ 143733 h 74"/>
              <a:gd name="T82" fmla="*/ 85957 w 82"/>
              <a:gd name="T83" fmla="*/ 135152 h 74"/>
              <a:gd name="T84" fmla="*/ 152574 w 82"/>
              <a:gd name="T85" fmla="*/ 68649 h 74"/>
              <a:gd name="T86" fmla="*/ 163318 w 82"/>
              <a:gd name="T87" fmla="*/ 45051 h 74"/>
              <a:gd name="T88" fmla="*/ 152574 w 82"/>
              <a:gd name="T89" fmla="*/ 21453 h 74"/>
              <a:gd name="T90" fmla="*/ 131085 w 82"/>
              <a:gd name="T91" fmla="*/ 12872 h 74"/>
              <a:gd name="T92" fmla="*/ 107446 w 82"/>
              <a:gd name="T93" fmla="*/ 21453 h 74"/>
              <a:gd name="T94" fmla="*/ 53723 w 82"/>
              <a:gd name="T95" fmla="*/ 75084 h 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7" name="Freeform 41"/>
          <p:cNvSpPr>
            <a:spLocks noEditPoints="1"/>
          </p:cNvSpPr>
          <p:nvPr/>
        </p:nvSpPr>
        <p:spPr bwMode="auto">
          <a:xfrm>
            <a:off x="5003800" y="2374900"/>
            <a:ext cx="165100" cy="163513"/>
          </a:xfrm>
          <a:custGeom>
            <a:avLst/>
            <a:gdLst>
              <a:gd name="T0" fmla="*/ 128170 w 76"/>
              <a:gd name="T1" fmla="*/ 6541 h 75"/>
              <a:gd name="T2" fmla="*/ 110791 w 76"/>
              <a:gd name="T3" fmla="*/ 0 h 75"/>
              <a:gd name="T4" fmla="*/ 2172 w 76"/>
              <a:gd name="T5" fmla="*/ 98108 h 75"/>
              <a:gd name="T6" fmla="*/ 2172 w 76"/>
              <a:gd name="T7" fmla="*/ 98108 h 75"/>
              <a:gd name="T8" fmla="*/ 2172 w 76"/>
              <a:gd name="T9" fmla="*/ 98108 h 75"/>
              <a:gd name="T10" fmla="*/ 2172 w 76"/>
              <a:gd name="T11" fmla="*/ 98108 h 75"/>
              <a:gd name="T12" fmla="*/ 2172 w 76"/>
              <a:gd name="T13" fmla="*/ 98108 h 75"/>
              <a:gd name="T14" fmla="*/ 2172 w 76"/>
              <a:gd name="T15" fmla="*/ 100288 h 75"/>
              <a:gd name="T16" fmla="*/ 2172 w 76"/>
              <a:gd name="T17" fmla="*/ 100288 h 75"/>
              <a:gd name="T18" fmla="*/ 2172 w 76"/>
              <a:gd name="T19" fmla="*/ 100288 h 75"/>
              <a:gd name="T20" fmla="*/ 2172 w 76"/>
              <a:gd name="T21" fmla="*/ 100288 h 75"/>
              <a:gd name="T22" fmla="*/ 2172 w 76"/>
              <a:gd name="T23" fmla="*/ 100288 h 75"/>
              <a:gd name="T24" fmla="*/ 2172 w 76"/>
              <a:gd name="T25" fmla="*/ 100288 h 75"/>
              <a:gd name="T26" fmla="*/ 0 w 76"/>
              <a:gd name="T27" fmla="*/ 100288 h 75"/>
              <a:gd name="T28" fmla="*/ 0 w 76"/>
              <a:gd name="T29" fmla="*/ 100288 h 75"/>
              <a:gd name="T30" fmla="*/ 0 w 76"/>
              <a:gd name="T31" fmla="*/ 100288 h 75"/>
              <a:gd name="T32" fmla="*/ 0 w 76"/>
              <a:gd name="T33" fmla="*/ 102468 h 75"/>
              <a:gd name="T34" fmla="*/ 0 w 76"/>
              <a:gd name="T35" fmla="*/ 102468 h 75"/>
              <a:gd name="T36" fmla="*/ 0 w 76"/>
              <a:gd name="T37" fmla="*/ 102468 h 75"/>
              <a:gd name="T38" fmla="*/ 0 w 76"/>
              <a:gd name="T39" fmla="*/ 102468 h 75"/>
              <a:gd name="T40" fmla="*/ 62999 w 76"/>
              <a:gd name="T41" fmla="*/ 163513 h 75"/>
              <a:gd name="T42" fmla="*/ 62999 w 76"/>
              <a:gd name="T43" fmla="*/ 163513 h 75"/>
              <a:gd name="T44" fmla="*/ 62999 w 76"/>
              <a:gd name="T45" fmla="*/ 163513 h 75"/>
              <a:gd name="T46" fmla="*/ 62999 w 76"/>
              <a:gd name="T47" fmla="*/ 163513 h 75"/>
              <a:gd name="T48" fmla="*/ 65171 w 76"/>
              <a:gd name="T49" fmla="*/ 163513 h 75"/>
              <a:gd name="T50" fmla="*/ 65171 w 76"/>
              <a:gd name="T51" fmla="*/ 163513 h 75"/>
              <a:gd name="T52" fmla="*/ 65171 w 76"/>
              <a:gd name="T53" fmla="*/ 163513 h 75"/>
              <a:gd name="T54" fmla="*/ 65171 w 76"/>
              <a:gd name="T55" fmla="*/ 163513 h 75"/>
              <a:gd name="T56" fmla="*/ 65171 w 76"/>
              <a:gd name="T57" fmla="*/ 163513 h 75"/>
              <a:gd name="T58" fmla="*/ 67343 w 76"/>
              <a:gd name="T59" fmla="*/ 163513 h 75"/>
              <a:gd name="T60" fmla="*/ 156411 w 76"/>
              <a:gd name="T61" fmla="*/ 71946 h 75"/>
              <a:gd name="T62" fmla="*/ 80378 w 76"/>
              <a:gd name="T63" fmla="*/ 39243 h 75"/>
              <a:gd name="T64" fmla="*/ 26068 w 76"/>
              <a:gd name="T65" fmla="*/ 111189 h 75"/>
              <a:gd name="T66" fmla="*/ 15207 w 76"/>
              <a:gd name="T67" fmla="*/ 150432 h 75"/>
              <a:gd name="T68" fmla="*/ 45620 w 76"/>
              <a:gd name="T69" fmla="*/ 150432 h 75"/>
              <a:gd name="T70" fmla="*/ 30413 w 76"/>
              <a:gd name="T71" fmla="*/ 117729 h 75"/>
              <a:gd name="T72" fmla="*/ 47792 w 76"/>
              <a:gd name="T73" fmla="*/ 132991 h 75"/>
              <a:gd name="T74" fmla="*/ 62999 w 76"/>
              <a:gd name="T75" fmla="*/ 148252 h 75"/>
              <a:gd name="T76" fmla="*/ 125997 w 76"/>
              <a:gd name="T77" fmla="*/ 82847 h 75"/>
              <a:gd name="T78" fmla="*/ 149893 w 76"/>
              <a:gd name="T79" fmla="*/ 54504 h 75"/>
              <a:gd name="T80" fmla="*/ 136859 w 76"/>
              <a:gd name="T81" fmla="*/ 74126 h 75"/>
              <a:gd name="T82" fmla="*/ 95584 w 76"/>
              <a:gd name="T83" fmla="*/ 23982 h 75"/>
              <a:gd name="T84" fmla="*/ 110791 w 76"/>
              <a:gd name="T85" fmla="*/ 13081 h 75"/>
              <a:gd name="T86" fmla="*/ 149893 w 76"/>
              <a:gd name="T87" fmla="*/ 54504 h 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4621213" y="2598738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有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5476875" y="1713700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山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731000" y="1856576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家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586663" y="2855913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园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4" name="Freeform 48"/>
          <p:cNvSpPr>
            <a:spLocks noEditPoints="1"/>
          </p:cNvSpPr>
          <p:nvPr/>
        </p:nvSpPr>
        <p:spPr bwMode="auto">
          <a:xfrm>
            <a:off x="285720" y="1070758"/>
            <a:ext cx="165100" cy="163513"/>
          </a:xfrm>
          <a:custGeom>
            <a:avLst/>
            <a:gdLst>
              <a:gd name="T0" fmla="*/ 59 w 76"/>
              <a:gd name="T1" fmla="*/ 3 h 75"/>
              <a:gd name="T2" fmla="*/ 51 w 76"/>
              <a:gd name="T3" fmla="*/ 0 h 75"/>
              <a:gd name="T4" fmla="*/ 1 w 76"/>
              <a:gd name="T5" fmla="*/ 45 h 75"/>
              <a:gd name="T6" fmla="*/ 1 w 76"/>
              <a:gd name="T7" fmla="*/ 45 h 75"/>
              <a:gd name="T8" fmla="*/ 1 w 76"/>
              <a:gd name="T9" fmla="*/ 45 h 75"/>
              <a:gd name="T10" fmla="*/ 1 w 76"/>
              <a:gd name="T11" fmla="*/ 45 h 75"/>
              <a:gd name="T12" fmla="*/ 1 w 76"/>
              <a:gd name="T13" fmla="*/ 45 h 75"/>
              <a:gd name="T14" fmla="*/ 1 w 76"/>
              <a:gd name="T15" fmla="*/ 46 h 75"/>
              <a:gd name="T16" fmla="*/ 1 w 76"/>
              <a:gd name="T17" fmla="*/ 46 h 75"/>
              <a:gd name="T18" fmla="*/ 1 w 76"/>
              <a:gd name="T19" fmla="*/ 46 h 75"/>
              <a:gd name="T20" fmla="*/ 1 w 76"/>
              <a:gd name="T21" fmla="*/ 46 h 75"/>
              <a:gd name="T22" fmla="*/ 1 w 76"/>
              <a:gd name="T23" fmla="*/ 46 h 75"/>
              <a:gd name="T24" fmla="*/ 1 w 76"/>
              <a:gd name="T25" fmla="*/ 46 h 75"/>
              <a:gd name="T26" fmla="*/ 0 w 76"/>
              <a:gd name="T27" fmla="*/ 46 h 75"/>
              <a:gd name="T28" fmla="*/ 0 w 76"/>
              <a:gd name="T29" fmla="*/ 46 h 75"/>
              <a:gd name="T30" fmla="*/ 0 w 76"/>
              <a:gd name="T31" fmla="*/ 46 h 75"/>
              <a:gd name="T32" fmla="*/ 0 w 76"/>
              <a:gd name="T33" fmla="*/ 47 h 75"/>
              <a:gd name="T34" fmla="*/ 0 w 76"/>
              <a:gd name="T35" fmla="*/ 47 h 75"/>
              <a:gd name="T36" fmla="*/ 0 w 76"/>
              <a:gd name="T37" fmla="*/ 47 h 75"/>
              <a:gd name="T38" fmla="*/ 0 w 76"/>
              <a:gd name="T39" fmla="*/ 47 h 75"/>
              <a:gd name="T40" fmla="*/ 29 w 76"/>
              <a:gd name="T41" fmla="*/ 75 h 75"/>
              <a:gd name="T42" fmla="*/ 29 w 76"/>
              <a:gd name="T43" fmla="*/ 75 h 75"/>
              <a:gd name="T44" fmla="*/ 29 w 76"/>
              <a:gd name="T45" fmla="*/ 75 h 75"/>
              <a:gd name="T46" fmla="*/ 29 w 76"/>
              <a:gd name="T47" fmla="*/ 75 h 75"/>
              <a:gd name="T48" fmla="*/ 30 w 76"/>
              <a:gd name="T49" fmla="*/ 75 h 75"/>
              <a:gd name="T50" fmla="*/ 30 w 76"/>
              <a:gd name="T51" fmla="*/ 75 h 75"/>
              <a:gd name="T52" fmla="*/ 30 w 76"/>
              <a:gd name="T53" fmla="*/ 75 h 75"/>
              <a:gd name="T54" fmla="*/ 30 w 76"/>
              <a:gd name="T55" fmla="*/ 75 h 75"/>
              <a:gd name="T56" fmla="*/ 30 w 76"/>
              <a:gd name="T57" fmla="*/ 75 h 75"/>
              <a:gd name="T58" fmla="*/ 31 w 76"/>
              <a:gd name="T59" fmla="*/ 75 h 75"/>
              <a:gd name="T60" fmla="*/ 72 w 76"/>
              <a:gd name="T61" fmla="*/ 33 h 75"/>
              <a:gd name="T62" fmla="*/ 37 w 76"/>
              <a:gd name="T63" fmla="*/ 18 h 75"/>
              <a:gd name="T64" fmla="*/ 12 w 76"/>
              <a:gd name="T65" fmla="*/ 51 h 75"/>
              <a:gd name="T66" fmla="*/ 7 w 76"/>
              <a:gd name="T67" fmla="*/ 69 h 75"/>
              <a:gd name="T68" fmla="*/ 21 w 76"/>
              <a:gd name="T69" fmla="*/ 69 h 75"/>
              <a:gd name="T70" fmla="*/ 14 w 76"/>
              <a:gd name="T71" fmla="*/ 54 h 75"/>
              <a:gd name="T72" fmla="*/ 22 w 76"/>
              <a:gd name="T73" fmla="*/ 61 h 75"/>
              <a:gd name="T74" fmla="*/ 29 w 76"/>
              <a:gd name="T75" fmla="*/ 68 h 75"/>
              <a:gd name="T76" fmla="*/ 58 w 76"/>
              <a:gd name="T77" fmla="*/ 38 h 75"/>
              <a:gd name="T78" fmla="*/ 69 w 76"/>
              <a:gd name="T79" fmla="*/ 25 h 75"/>
              <a:gd name="T80" fmla="*/ 63 w 76"/>
              <a:gd name="T81" fmla="*/ 34 h 75"/>
              <a:gd name="T82" fmla="*/ 44 w 76"/>
              <a:gd name="T83" fmla="*/ 11 h 75"/>
              <a:gd name="T84" fmla="*/ 51 w 76"/>
              <a:gd name="T85" fmla="*/ 6 h 75"/>
              <a:gd name="T86" fmla="*/ 69 w 76"/>
              <a:gd name="T87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71472" y="999320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98D2E3"/>
                </a:solidFill>
                <a:latin typeface="+mn-lt"/>
                <a:ea typeface="+mn-ea"/>
              </a:rPr>
              <a:t>关于漂流</a:t>
            </a:r>
            <a:endParaRPr kumimoji="0" lang="zh-CN" altLang="en-US" sz="1400" b="1" dirty="0">
              <a:solidFill>
                <a:srgbClr val="98D2E3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1.</a:t>
            </a:r>
            <a:r>
              <a:rPr lang="zh-CN" altLang="en-US" sz="1400" dirty="0" smtClean="0"/>
              <a:t>不要带手机、相机等怕水的东西，以免损失；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2.</a:t>
            </a:r>
            <a:r>
              <a:rPr lang="zh-CN" altLang="en-US" sz="1400" dirty="0" smtClean="0"/>
              <a:t>不要下河以免发生危险；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3.</a:t>
            </a:r>
            <a:r>
              <a:rPr lang="zh-CN" altLang="en-US" sz="1400" dirty="0" smtClean="0"/>
              <a:t>注意项链不要掉河里，真心捞不到；</a:t>
            </a:r>
            <a:endParaRPr lang="en-US" altLang="zh-CN" sz="1400" dirty="0" smtClean="0"/>
          </a:p>
        </p:txBody>
      </p:sp>
      <p:sp>
        <p:nvSpPr>
          <p:cNvPr id="14386" name="Freeform 50"/>
          <p:cNvSpPr/>
          <p:nvPr/>
        </p:nvSpPr>
        <p:spPr bwMode="auto">
          <a:xfrm>
            <a:off x="285720" y="2570956"/>
            <a:ext cx="176212" cy="158750"/>
          </a:xfrm>
          <a:custGeom>
            <a:avLst/>
            <a:gdLst>
              <a:gd name="T0" fmla="*/ 25 w 82"/>
              <a:gd name="T1" fmla="*/ 35 h 74"/>
              <a:gd name="T2" fmla="*/ 25 w 82"/>
              <a:gd name="T3" fmla="*/ 35 h 74"/>
              <a:gd name="T4" fmla="*/ 9 w 82"/>
              <a:gd name="T5" fmla="*/ 51 h 74"/>
              <a:gd name="T6" fmla="*/ 6 w 82"/>
              <a:gd name="T7" fmla="*/ 58 h 74"/>
              <a:gd name="T8" fmla="*/ 9 w 82"/>
              <a:gd name="T9" fmla="*/ 65 h 74"/>
              <a:gd name="T10" fmla="*/ 9 w 82"/>
              <a:gd name="T11" fmla="*/ 65 h 74"/>
              <a:gd name="T12" fmla="*/ 17 w 82"/>
              <a:gd name="T13" fmla="*/ 68 h 74"/>
              <a:gd name="T14" fmla="*/ 24 w 82"/>
              <a:gd name="T15" fmla="*/ 65 h 74"/>
              <a:gd name="T16" fmla="*/ 42 w 82"/>
              <a:gd name="T17" fmla="*/ 47 h 74"/>
              <a:gd name="T18" fmla="*/ 42 w 82"/>
              <a:gd name="T19" fmla="*/ 47 h 74"/>
              <a:gd name="T20" fmla="*/ 61 w 82"/>
              <a:gd name="T21" fmla="*/ 28 h 74"/>
              <a:gd name="T22" fmla="*/ 62 w 82"/>
              <a:gd name="T23" fmla="*/ 25 h 74"/>
              <a:gd name="T24" fmla="*/ 61 w 82"/>
              <a:gd name="T25" fmla="*/ 22 h 74"/>
              <a:gd name="T26" fmla="*/ 58 w 82"/>
              <a:gd name="T27" fmla="*/ 20 h 74"/>
              <a:gd name="T28" fmla="*/ 55 w 82"/>
              <a:gd name="T29" fmla="*/ 22 h 74"/>
              <a:gd name="T30" fmla="*/ 27 w 82"/>
              <a:gd name="T31" fmla="*/ 49 h 74"/>
              <a:gd name="T32" fmla="*/ 22 w 82"/>
              <a:gd name="T33" fmla="*/ 49 h 74"/>
              <a:gd name="T34" fmla="*/ 22 w 82"/>
              <a:gd name="T35" fmla="*/ 45 h 74"/>
              <a:gd name="T36" fmla="*/ 50 w 82"/>
              <a:gd name="T37" fmla="*/ 17 h 74"/>
              <a:gd name="T38" fmla="*/ 58 w 82"/>
              <a:gd name="T39" fmla="*/ 14 h 74"/>
              <a:gd name="T40" fmla="*/ 65 w 82"/>
              <a:gd name="T41" fmla="*/ 17 h 74"/>
              <a:gd name="T42" fmla="*/ 68 w 82"/>
              <a:gd name="T43" fmla="*/ 25 h 74"/>
              <a:gd name="T44" fmla="*/ 65 w 82"/>
              <a:gd name="T45" fmla="*/ 32 h 74"/>
              <a:gd name="T46" fmla="*/ 46 w 82"/>
              <a:gd name="T47" fmla="*/ 52 h 74"/>
              <a:gd name="T48" fmla="*/ 46 w 82"/>
              <a:gd name="T49" fmla="*/ 52 h 74"/>
              <a:gd name="T50" fmla="*/ 46 w 82"/>
              <a:gd name="T51" fmla="*/ 52 h 74"/>
              <a:gd name="T52" fmla="*/ 28 w 82"/>
              <a:gd name="T53" fmla="*/ 70 h 74"/>
              <a:gd name="T54" fmla="*/ 17 w 82"/>
              <a:gd name="T55" fmla="*/ 74 h 74"/>
              <a:gd name="T56" fmla="*/ 5 w 82"/>
              <a:gd name="T57" fmla="*/ 70 h 74"/>
              <a:gd name="T58" fmla="*/ 5 w 82"/>
              <a:gd name="T59" fmla="*/ 70 h 74"/>
              <a:gd name="T60" fmla="*/ 0 w 82"/>
              <a:gd name="T61" fmla="*/ 58 h 74"/>
              <a:gd name="T62" fmla="*/ 5 w 82"/>
              <a:gd name="T63" fmla="*/ 46 h 74"/>
              <a:gd name="T64" fmla="*/ 23 w 82"/>
              <a:gd name="T65" fmla="*/ 29 h 74"/>
              <a:gd name="T66" fmla="*/ 23 w 82"/>
              <a:gd name="T67" fmla="*/ 28 h 74"/>
              <a:gd name="T68" fmla="*/ 45 w 82"/>
              <a:gd name="T69" fmla="*/ 6 h 74"/>
              <a:gd name="T70" fmla="*/ 61 w 82"/>
              <a:gd name="T71" fmla="*/ 0 h 74"/>
              <a:gd name="T72" fmla="*/ 76 w 82"/>
              <a:gd name="T73" fmla="*/ 6 h 74"/>
              <a:gd name="T74" fmla="*/ 82 w 82"/>
              <a:gd name="T75" fmla="*/ 21 h 74"/>
              <a:gd name="T76" fmla="*/ 76 w 82"/>
              <a:gd name="T77" fmla="*/ 36 h 74"/>
              <a:gd name="T78" fmla="*/ 45 w 82"/>
              <a:gd name="T79" fmla="*/ 67 h 74"/>
              <a:gd name="T80" fmla="*/ 40 w 82"/>
              <a:gd name="T81" fmla="*/ 67 h 74"/>
              <a:gd name="T82" fmla="*/ 40 w 82"/>
              <a:gd name="T83" fmla="*/ 63 h 74"/>
              <a:gd name="T84" fmla="*/ 71 w 82"/>
              <a:gd name="T85" fmla="*/ 32 h 74"/>
              <a:gd name="T86" fmla="*/ 76 w 82"/>
              <a:gd name="T87" fmla="*/ 21 h 74"/>
              <a:gd name="T88" fmla="*/ 71 w 82"/>
              <a:gd name="T89" fmla="*/ 10 h 74"/>
              <a:gd name="T90" fmla="*/ 61 w 82"/>
              <a:gd name="T91" fmla="*/ 6 h 74"/>
              <a:gd name="T92" fmla="*/ 50 w 82"/>
              <a:gd name="T93" fmla="*/ 10 h 74"/>
              <a:gd name="T94" fmla="*/ 25 w 82"/>
              <a:gd name="T95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71472" y="2499518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A9D25A"/>
                </a:solidFill>
                <a:latin typeface="+mn-lt"/>
                <a:ea typeface="+mn-ea"/>
              </a:rPr>
              <a:t>关于骑马</a:t>
            </a:r>
            <a:endParaRPr kumimoji="0" lang="zh-CN" altLang="en-US" sz="1400" b="1" dirty="0">
              <a:solidFill>
                <a:srgbClr val="A9D25A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这是最容易发生争执的项目，十渡也没有骑马的好地方，真心不建议骑。如果骑，勿必说好价格（时间，范围，有无带马费等）</a:t>
            </a:r>
            <a:endParaRPr lang="en-US" altLang="zh-CN" sz="1400" dirty="0" smtClean="0"/>
          </a:p>
        </p:txBody>
      </p:sp>
      <p:sp>
        <p:nvSpPr>
          <p:cNvPr id="14390" name="Freeform 54"/>
          <p:cNvSpPr>
            <a:spLocks noEditPoints="1"/>
          </p:cNvSpPr>
          <p:nvPr/>
        </p:nvSpPr>
        <p:spPr bwMode="auto">
          <a:xfrm>
            <a:off x="357158" y="4071154"/>
            <a:ext cx="157162" cy="180975"/>
          </a:xfrm>
          <a:custGeom>
            <a:avLst/>
            <a:gdLst>
              <a:gd name="T0" fmla="*/ 14 w 72"/>
              <a:gd name="T1" fmla="*/ 49 h 84"/>
              <a:gd name="T2" fmla="*/ 21 w 72"/>
              <a:gd name="T3" fmla="*/ 49 h 84"/>
              <a:gd name="T4" fmla="*/ 18 w 72"/>
              <a:gd name="T5" fmla="*/ 60 h 84"/>
              <a:gd name="T6" fmla="*/ 14 w 72"/>
              <a:gd name="T7" fmla="*/ 63 h 84"/>
              <a:gd name="T8" fmla="*/ 21 w 72"/>
              <a:gd name="T9" fmla="*/ 63 h 84"/>
              <a:gd name="T10" fmla="*/ 18 w 72"/>
              <a:gd name="T11" fmla="*/ 33 h 84"/>
              <a:gd name="T12" fmla="*/ 14 w 72"/>
              <a:gd name="T13" fmla="*/ 36 h 84"/>
              <a:gd name="T14" fmla="*/ 21 w 72"/>
              <a:gd name="T15" fmla="*/ 36 h 84"/>
              <a:gd name="T16" fmla="*/ 69 w 72"/>
              <a:gd name="T17" fmla="*/ 13 h 84"/>
              <a:gd name="T18" fmla="*/ 60 w 72"/>
              <a:gd name="T19" fmla="*/ 13 h 84"/>
              <a:gd name="T20" fmla="*/ 58 w 72"/>
              <a:gd name="T21" fmla="*/ 10 h 84"/>
              <a:gd name="T22" fmla="*/ 45 w 72"/>
              <a:gd name="T23" fmla="*/ 4 h 84"/>
              <a:gd name="T24" fmla="*/ 27 w 72"/>
              <a:gd name="T25" fmla="*/ 4 h 84"/>
              <a:gd name="T26" fmla="*/ 14 w 72"/>
              <a:gd name="T27" fmla="*/ 10 h 84"/>
              <a:gd name="T28" fmla="*/ 12 w 72"/>
              <a:gd name="T29" fmla="*/ 13 h 84"/>
              <a:gd name="T30" fmla="*/ 0 w 72"/>
              <a:gd name="T31" fmla="*/ 16 h 84"/>
              <a:gd name="T32" fmla="*/ 3 w 72"/>
              <a:gd name="T33" fmla="*/ 84 h 84"/>
              <a:gd name="T34" fmla="*/ 72 w 72"/>
              <a:gd name="T35" fmla="*/ 81 h 84"/>
              <a:gd name="T36" fmla="*/ 69 w 72"/>
              <a:gd name="T37" fmla="*/ 13 h 84"/>
              <a:gd name="T38" fmla="*/ 30 w 72"/>
              <a:gd name="T39" fmla="*/ 6 h 84"/>
              <a:gd name="T40" fmla="*/ 42 w 72"/>
              <a:gd name="T41" fmla="*/ 6 h 84"/>
              <a:gd name="T42" fmla="*/ 28 w 72"/>
              <a:gd name="T43" fmla="*/ 10 h 84"/>
              <a:gd name="T44" fmla="*/ 16 w 72"/>
              <a:gd name="T45" fmla="*/ 13 h 84"/>
              <a:gd name="T46" fmla="*/ 56 w 72"/>
              <a:gd name="T47" fmla="*/ 13 h 84"/>
              <a:gd name="T48" fmla="*/ 16 w 72"/>
              <a:gd name="T49" fmla="*/ 19 h 84"/>
              <a:gd name="T50" fmla="*/ 66 w 72"/>
              <a:gd name="T51" fmla="*/ 78 h 84"/>
              <a:gd name="T52" fmla="*/ 7 w 72"/>
              <a:gd name="T53" fmla="*/ 78 h 84"/>
              <a:gd name="T54" fmla="*/ 12 w 72"/>
              <a:gd name="T55" fmla="*/ 19 h 84"/>
              <a:gd name="T56" fmla="*/ 14 w 72"/>
              <a:gd name="T57" fmla="*/ 23 h 84"/>
              <a:gd name="T58" fmla="*/ 60 w 72"/>
              <a:gd name="T59" fmla="*/ 21 h 84"/>
              <a:gd name="T60" fmla="*/ 66 w 72"/>
              <a:gd name="T61" fmla="*/ 19 h 84"/>
              <a:gd name="T62" fmla="*/ 54 w 72"/>
              <a:gd name="T63" fmla="*/ 34 h 84"/>
              <a:gd name="T64" fmla="*/ 27 w 72"/>
              <a:gd name="T65" fmla="*/ 34 h 84"/>
              <a:gd name="T66" fmla="*/ 27 w 72"/>
              <a:gd name="T67" fmla="*/ 38 h 84"/>
              <a:gd name="T68" fmla="*/ 56 w 72"/>
              <a:gd name="T69" fmla="*/ 36 h 84"/>
              <a:gd name="T70" fmla="*/ 54 w 72"/>
              <a:gd name="T71" fmla="*/ 61 h 84"/>
              <a:gd name="T72" fmla="*/ 27 w 72"/>
              <a:gd name="T73" fmla="*/ 61 h 84"/>
              <a:gd name="T74" fmla="*/ 27 w 72"/>
              <a:gd name="T75" fmla="*/ 65 h 84"/>
              <a:gd name="T76" fmla="*/ 56 w 72"/>
              <a:gd name="T77" fmla="*/ 63 h 84"/>
              <a:gd name="T78" fmla="*/ 54 w 72"/>
              <a:gd name="T79" fmla="*/ 48 h 84"/>
              <a:gd name="T80" fmla="*/ 27 w 72"/>
              <a:gd name="T81" fmla="*/ 48 h 84"/>
              <a:gd name="T82" fmla="*/ 27 w 72"/>
              <a:gd name="T83" fmla="*/ 51 h 84"/>
              <a:gd name="T84" fmla="*/ 56 w 72"/>
              <a:gd name="T8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42910" y="3999716"/>
            <a:ext cx="364333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EA5514"/>
                </a:solidFill>
                <a:latin typeface="+mn-lt"/>
                <a:ea typeface="+mn-ea"/>
              </a:rPr>
              <a:t>关于着装</a:t>
            </a:r>
            <a:endParaRPr kumimoji="0" lang="zh-CN" altLang="en-US" sz="1400" b="1" dirty="0">
              <a:solidFill>
                <a:srgbClr val="EA5514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不要穿高跟靯，蹦极骑马不要穿裙子，温度参考北京市区。</a:t>
            </a:r>
            <a:endParaRPr lang="en-US" altLang="zh-CN" sz="1400" dirty="0" smtClean="0"/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+mn-ea"/>
              </a:rPr>
              <a:t>有山家园温馨提醒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4" name="心形 4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143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143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143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143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43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43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43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143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43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143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143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43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143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143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143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143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8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5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42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2" grpId="1" animBg="1"/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57" grpId="0" animBg="1"/>
      <p:bldP spid="14357" grpId="1" animBg="1"/>
      <p:bldP spid="14358" grpId="0" animBg="1"/>
      <p:bldP spid="14358" grpId="1" animBg="1"/>
      <p:bldP spid="14359" grpId="0" animBg="1"/>
      <p:bldP spid="14359" grpId="1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14373" grpId="0" animBg="1"/>
      <p:bldP spid="14373" grpId="1" animBg="1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/>
      <p:bldP spid="14385" grpId="0"/>
      <p:bldP spid="14387" grpId="0"/>
      <p:bldP spid="14391" grpId="0"/>
      <p:bldP spid="56" grpId="0"/>
      <p:bldP spid="56" grpId="1"/>
      <p:bldP spid="57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Freeform 21"/>
          <p:cNvSpPr/>
          <p:nvPr/>
        </p:nvSpPr>
        <p:spPr bwMode="auto">
          <a:xfrm>
            <a:off x="758825" y="1863725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629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7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819150" y="2728913"/>
            <a:ext cx="534988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7" name="Freeform 23"/>
          <p:cNvSpPr/>
          <p:nvPr/>
        </p:nvSpPr>
        <p:spPr bwMode="auto">
          <a:xfrm>
            <a:off x="2935288" y="2665413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997200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9" name="Freeform 25"/>
          <p:cNvSpPr/>
          <p:nvPr/>
        </p:nvSpPr>
        <p:spPr bwMode="auto">
          <a:xfrm>
            <a:off x="8056609" y="-54322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7500958" y="857256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1" name="Freeform 27"/>
          <p:cNvSpPr/>
          <p:nvPr/>
        </p:nvSpPr>
        <p:spPr bwMode="auto">
          <a:xfrm>
            <a:off x="1500166" y="2642394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546225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3" name="Freeform 29"/>
          <p:cNvSpPr/>
          <p:nvPr/>
        </p:nvSpPr>
        <p:spPr bwMode="auto">
          <a:xfrm>
            <a:off x="2214546" y="1856576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2285984" y="2713832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5" name="Freeform 31"/>
          <p:cNvSpPr>
            <a:spLocks noEditPoints="1"/>
          </p:cNvSpPr>
          <p:nvPr/>
        </p:nvSpPr>
        <p:spPr bwMode="auto">
          <a:xfrm>
            <a:off x="3157538" y="2860675"/>
            <a:ext cx="204787" cy="261938"/>
          </a:xfrm>
          <a:custGeom>
            <a:avLst/>
            <a:gdLst>
              <a:gd name="T0" fmla="*/ 183391 w 67"/>
              <a:gd name="T1" fmla="*/ 234525 h 86"/>
              <a:gd name="T2" fmla="*/ 168109 w 67"/>
              <a:gd name="T3" fmla="*/ 249754 h 86"/>
              <a:gd name="T4" fmla="*/ 116148 w 67"/>
              <a:gd name="T5" fmla="*/ 261937 h 86"/>
              <a:gd name="T6" fmla="*/ 67243 w 67"/>
              <a:gd name="T7" fmla="*/ 240617 h 86"/>
              <a:gd name="T8" fmla="*/ 67243 w 67"/>
              <a:gd name="T9" fmla="*/ 240617 h 86"/>
              <a:gd name="T10" fmla="*/ 67243 w 67"/>
              <a:gd name="T11" fmla="*/ 240617 h 86"/>
              <a:gd name="T12" fmla="*/ 51961 w 67"/>
              <a:gd name="T13" fmla="*/ 222342 h 86"/>
              <a:gd name="T14" fmla="*/ 24452 w 67"/>
              <a:gd name="T15" fmla="*/ 176655 h 86"/>
              <a:gd name="T16" fmla="*/ 24452 w 67"/>
              <a:gd name="T17" fmla="*/ 176655 h 86"/>
              <a:gd name="T18" fmla="*/ 9170 w 67"/>
              <a:gd name="T19" fmla="*/ 149243 h 86"/>
              <a:gd name="T20" fmla="*/ 27509 w 67"/>
              <a:gd name="T21" fmla="*/ 112694 h 86"/>
              <a:gd name="T22" fmla="*/ 51961 w 67"/>
              <a:gd name="T23" fmla="*/ 124877 h 86"/>
              <a:gd name="T24" fmla="*/ 55017 w 67"/>
              <a:gd name="T25" fmla="*/ 124877 h 86"/>
              <a:gd name="T26" fmla="*/ 55017 w 67"/>
              <a:gd name="T27" fmla="*/ 127923 h 86"/>
              <a:gd name="T28" fmla="*/ 55017 w 67"/>
              <a:gd name="T29" fmla="*/ 42641 h 86"/>
              <a:gd name="T30" fmla="*/ 91696 w 67"/>
              <a:gd name="T31" fmla="*/ 21320 h 86"/>
              <a:gd name="T32" fmla="*/ 134487 w 67"/>
              <a:gd name="T33" fmla="*/ 21320 h 86"/>
              <a:gd name="T34" fmla="*/ 171165 w 67"/>
              <a:gd name="T35" fmla="*/ 42641 h 86"/>
              <a:gd name="T36" fmla="*/ 171165 w 67"/>
              <a:gd name="T37" fmla="*/ 42641 h 86"/>
              <a:gd name="T38" fmla="*/ 171165 w 67"/>
              <a:gd name="T39" fmla="*/ 42641 h 86"/>
              <a:gd name="T40" fmla="*/ 204787 w 67"/>
              <a:gd name="T41" fmla="*/ 63961 h 86"/>
              <a:gd name="T42" fmla="*/ 204787 w 67"/>
              <a:gd name="T43" fmla="*/ 179701 h 86"/>
              <a:gd name="T44" fmla="*/ 198674 w 67"/>
              <a:gd name="T45" fmla="*/ 210159 h 86"/>
              <a:gd name="T46" fmla="*/ 183391 w 67"/>
              <a:gd name="T47" fmla="*/ 234525 h 86"/>
              <a:gd name="T48" fmla="*/ 158939 w 67"/>
              <a:gd name="T49" fmla="*/ 231479 h 86"/>
              <a:gd name="T50" fmla="*/ 158939 w 67"/>
              <a:gd name="T51" fmla="*/ 231479 h 86"/>
              <a:gd name="T52" fmla="*/ 171165 w 67"/>
              <a:gd name="T53" fmla="*/ 222342 h 86"/>
              <a:gd name="T54" fmla="*/ 183391 w 67"/>
              <a:gd name="T55" fmla="*/ 204067 h 86"/>
              <a:gd name="T56" fmla="*/ 186448 w 67"/>
              <a:gd name="T57" fmla="*/ 179701 h 86"/>
              <a:gd name="T58" fmla="*/ 186448 w 67"/>
              <a:gd name="T59" fmla="*/ 63961 h 86"/>
              <a:gd name="T60" fmla="*/ 177278 w 67"/>
              <a:gd name="T61" fmla="*/ 63961 h 86"/>
              <a:gd name="T62" fmla="*/ 177278 w 67"/>
              <a:gd name="T63" fmla="*/ 118785 h 86"/>
              <a:gd name="T64" fmla="*/ 152826 w 67"/>
              <a:gd name="T65" fmla="*/ 118785 h 86"/>
              <a:gd name="T66" fmla="*/ 152826 w 67"/>
              <a:gd name="T67" fmla="*/ 42641 h 86"/>
              <a:gd name="T68" fmla="*/ 143657 w 67"/>
              <a:gd name="T69" fmla="*/ 42641 h 86"/>
              <a:gd name="T70" fmla="*/ 143657 w 67"/>
              <a:gd name="T71" fmla="*/ 42641 h 86"/>
              <a:gd name="T72" fmla="*/ 143657 w 67"/>
              <a:gd name="T73" fmla="*/ 118785 h 86"/>
              <a:gd name="T74" fmla="*/ 119204 w 67"/>
              <a:gd name="T75" fmla="*/ 118785 h 86"/>
              <a:gd name="T76" fmla="*/ 119204 w 67"/>
              <a:gd name="T77" fmla="*/ 30458 h 86"/>
              <a:gd name="T78" fmla="*/ 106978 w 67"/>
              <a:gd name="T79" fmla="*/ 30458 h 86"/>
              <a:gd name="T80" fmla="*/ 106978 w 67"/>
              <a:gd name="T81" fmla="*/ 118785 h 86"/>
              <a:gd name="T82" fmla="*/ 85583 w 67"/>
              <a:gd name="T83" fmla="*/ 118785 h 86"/>
              <a:gd name="T84" fmla="*/ 85583 w 67"/>
              <a:gd name="T85" fmla="*/ 42641 h 86"/>
              <a:gd name="T86" fmla="*/ 73357 w 67"/>
              <a:gd name="T87" fmla="*/ 42641 h 86"/>
              <a:gd name="T88" fmla="*/ 73357 w 67"/>
              <a:gd name="T89" fmla="*/ 149243 h 86"/>
              <a:gd name="T90" fmla="*/ 48904 w 67"/>
              <a:gd name="T91" fmla="*/ 155335 h 86"/>
              <a:gd name="T92" fmla="*/ 36678 w 67"/>
              <a:gd name="T93" fmla="*/ 134014 h 86"/>
              <a:gd name="T94" fmla="*/ 24452 w 67"/>
              <a:gd name="T95" fmla="*/ 140106 h 86"/>
              <a:gd name="T96" fmla="*/ 39735 w 67"/>
              <a:gd name="T97" fmla="*/ 167518 h 86"/>
              <a:gd name="T98" fmla="*/ 39735 w 67"/>
              <a:gd name="T99" fmla="*/ 167518 h 86"/>
              <a:gd name="T100" fmla="*/ 67243 w 67"/>
              <a:gd name="T101" fmla="*/ 213205 h 86"/>
              <a:gd name="T102" fmla="*/ 79470 w 67"/>
              <a:gd name="T103" fmla="*/ 225388 h 86"/>
              <a:gd name="T104" fmla="*/ 116148 w 67"/>
              <a:gd name="T105" fmla="*/ 243662 h 86"/>
              <a:gd name="T106" fmla="*/ 158939 w 67"/>
              <a:gd name="T107" fmla="*/ 231479 h 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Freeform 32"/>
          <p:cNvSpPr>
            <a:spLocks noEditPoints="1"/>
          </p:cNvSpPr>
          <p:nvPr/>
        </p:nvSpPr>
        <p:spPr bwMode="auto">
          <a:xfrm>
            <a:off x="1695450" y="2884488"/>
            <a:ext cx="233363" cy="219075"/>
          </a:xfrm>
          <a:custGeom>
            <a:avLst/>
            <a:gdLst>
              <a:gd name="T0" fmla="*/ 115166 w 77"/>
              <a:gd name="T1" fmla="*/ 54769 h 72"/>
              <a:gd name="T2" fmla="*/ 118197 w 77"/>
              <a:gd name="T3" fmla="*/ 124751 h 72"/>
              <a:gd name="T4" fmla="*/ 124258 w 77"/>
              <a:gd name="T5" fmla="*/ 39555 h 72"/>
              <a:gd name="T6" fmla="*/ 115166 w 77"/>
              <a:gd name="T7" fmla="*/ 36513 h 72"/>
              <a:gd name="T8" fmla="*/ 96982 w 77"/>
              <a:gd name="T9" fmla="*/ 66940 h 72"/>
              <a:gd name="T10" fmla="*/ 224271 w 77"/>
              <a:gd name="T11" fmla="*/ 27384 h 72"/>
              <a:gd name="T12" fmla="*/ 200025 w 77"/>
              <a:gd name="T13" fmla="*/ 27384 h 72"/>
              <a:gd name="T14" fmla="*/ 190933 w 77"/>
              <a:gd name="T15" fmla="*/ 0 h 72"/>
              <a:gd name="T16" fmla="*/ 33338 w 77"/>
              <a:gd name="T17" fmla="*/ 9128 h 72"/>
              <a:gd name="T18" fmla="*/ 9092 w 77"/>
              <a:gd name="T19" fmla="*/ 27384 h 72"/>
              <a:gd name="T20" fmla="*/ 0 w 77"/>
              <a:gd name="T21" fmla="*/ 88239 h 72"/>
              <a:gd name="T22" fmla="*/ 15153 w 77"/>
              <a:gd name="T23" fmla="*/ 124751 h 72"/>
              <a:gd name="T24" fmla="*/ 109105 w 77"/>
              <a:gd name="T25" fmla="*/ 179520 h 72"/>
              <a:gd name="T26" fmla="*/ 69706 w 77"/>
              <a:gd name="T27" fmla="*/ 200819 h 72"/>
              <a:gd name="T28" fmla="*/ 69706 w 77"/>
              <a:gd name="T29" fmla="*/ 219075 h 72"/>
              <a:gd name="T30" fmla="*/ 172749 w 77"/>
              <a:gd name="T31" fmla="*/ 209947 h 72"/>
              <a:gd name="T32" fmla="*/ 124258 w 77"/>
              <a:gd name="T33" fmla="*/ 200819 h 72"/>
              <a:gd name="T34" fmla="*/ 187903 w 77"/>
              <a:gd name="T35" fmla="*/ 139965 h 72"/>
              <a:gd name="T36" fmla="*/ 218210 w 77"/>
              <a:gd name="T37" fmla="*/ 124751 h 72"/>
              <a:gd name="T38" fmla="*/ 233363 w 77"/>
              <a:gd name="T39" fmla="*/ 36513 h 72"/>
              <a:gd name="T40" fmla="*/ 27276 w 77"/>
              <a:gd name="T41" fmla="*/ 112580 h 72"/>
              <a:gd name="T42" fmla="*/ 27276 w 77"/>
              <a:gd name="T43" fmla="*/ 112580 h 72"/>
              <a:gd name="T44" fmla="*/ 18184 w 77"/>
              <a:gd name="T45" fmla="*/ 45641 h 72"/>
              <a:gd name="T46" fmla="*/ 33338 w 77"/>
              <a:gd name="T47" fmla="*/ 97367 h 72"/>
              <a:gd name="T48" fmla="*/ 27276 w 77"/>
              <a:gd name="T49" fmla="*/ 112580 h 72"/>
              <a:gd name="T50" fmla="*/ 181841 w 77"/>
              <a:gd name="T51" fmla="*/ 94324 h 72"/>
              <a:gd name="T52" fmla="*/ 175780 w 77"/>
              <a:gd name="T53" fmla="*/ 124751 h 72"/>
              <a:gd name="T54" fmla="*/ 115166 w 77"/>
              <a:gd name="T55" fmla="*/ 161264 h 72"/>
              <a:gd name="T56" fmla="*/ 57583 w 77"/>
              <a:gd name="T57" fmla="*/ 124751 h 72"/>
              <a:gd name="T58" fmla="*/ 51522 w 77"/>
              <a:gd name="T59" fmla="*/ 18256 h 72"/>
              <a:gd name="T60" fmla="*/ 181841 w 77"/>
              <a:gd name="T61" fmla="*/ 94324 h 72"/>
              <a:gd name="T62" fmla="*/ 215179 w 77"/>
              <a:gd name="T63" fmla="*/ 88239 h 72"/>
              <a:gd name="T64" fmla="*/ 206087 w 77"/>
              <a:gd name="T65" fmla="*/ 112580 h 72"/>
              <a:gd name="T66" fmla="*/ 200025 w 77"/>
              <a:gd name="T67" fmla="*/ 97367 h 72"/>
              <a:gd name="T68" fmla="*/ 200025 w 77"/>
              <a:gd name="T69" fmla="*/ 94324 h 72"/>
              <a:gd name="T70" fmla="*/ 215179 w 77"/>
              <a:gd name="T71" fmla="*/ 45641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7" h="72">
                <a:moveTo>
                  <a:pt x="35" y="22"/>
                </a:moveTo>
                <a:cubicBezTo>
                  <a:pt x="38" y="18"/>
                  <a:pt x="38" y="18"/>
                  <a:pt x="38" y="18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9" y="41"/>
                </a:cubicBezTo>
                <a:cubicBezTo>
                  <a:pt x="40" y="41"/>
                  <a:pt x="41" y="41"/>
                  <a:pt x="41" y="40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0"/>
                  <a:pt x="32" y="21"/>
                  <a:pt x="32" y="22"/>
                </a:cubicBezTo>
                <a:cubicBezTo>
                  <a:pt x="33" y="23"/>
                  <a:pt x="34" y="22"/>
                  <a:pt x="35" y="22"/>
                </a:cubicBezTo>
                <a:close/>
                <a:moveTo>
                  <a:pt x="74" y="9"/>
                </a:moveTo>
                <a:cubicBezTo>
                  <a:pt x="74" y="9"/>
                  <a:pt x="74" y="9"/>
                  <a:pt x="74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5" y="0"/>
                  <a:pt x="6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1" y="1"/>
                  <a:pt x="11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0" y="11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2" y="38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44"/>
                  <a:pt x="11" y="46"/>
                  <a:pt x="15" y="46"/>
                </a:cubicBezTo>
                <a:cubicBezTo>
                  <a:pt x="20" y="53"/>
                  <a:pt x="27" y="58"/>
                  <a:pt x="36" y="59"/>
                </a:cubicBezTo>
                <a:cubicBezTo>
                  <a:pt x="36" y="66"/>
                  <a:pt x="36" y="66"/>
                  <a:pt x="36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1" y="66"/>
                  <a:pt x="20" y="67"/>
                  <a:pt x="20" y="69"/>
                </a:cubicBezTo>
                <a:cubicBezTo>
                  <a:pt x="20" y="71"/>
                  <a:pt x="21" y="72"/>
                  <a:pt x="23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2"/>
                  <a:pt x="57" y="71"/>
                  <a:pt x="57" y="69"/>
                </a:cubicBezTo>
                <a:cubicBezTo>
                  <a:pt x="57" y="67"/>
                  <a:pt x="56" y="66"/>
                  <a:pt x="54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41" y="59"/>
                  <a:pt x="41" y="59"/>
                  <a:pt x="41" y="59"/>
                </a:cubicBezTo>
                <a:cubicBezTo>
                  <a:pt x="50" y="58"/>
                  <a:pt x="57" y="53"/>
                  <a:pt x="62" y="46"/>
                </a:cubicBezTo>
                <a:cubicBezTo>
                  <a:pt x="66" y="46"/>
                  <a:pt x="69" y="44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5" y="38"/>
                  <a:pt x="77" y="33"/>
                  <a:pt x="77" y="29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1"/>
                  <a:pt x="76" y="9"/>
                  <a:pt x="74" y="9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5"/>
                  <a:pt x="6" y="32"/>
                  <a:pt x="6" y="29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4"/>
                  <a:pt x="11" y="36"/>
                  <a:pt x="12" y="39"/>
                </a:cubicBezTo>
                <a:cubicBezTo>
                  <a:pt x="11" y="38"/>
                  <a:pt x="10" y="38"/>
                  <a:pt x="9" y="37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8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4" y="48"/>
                  <a:pt x="47" y="53"/>
                  <a:pt x="38" y="53"/>
                </a:cubicBezTo>
                <a:cubicBezTo>
                  <a:pt x="30" y="53"/>
                  <a:pt x="23" y="48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38"/>
                  <a:pt x="17" y="35"/>
                  <a:pt x="17" y="31"/>
                </a:cubicBezTo>
                <a:cubicBezTo>
                  <a:pt x="17" y="6"/>
                  <a:pt x="17" y="6"/>
                  <a:pt x="17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71" y="29"/>
                </a:moveTo>
                <a:cubicBezTo>
                  <a:pt x="71" y="29"/>
                  <a:pt x="71" y="29"/>
                  <a:pt x="71" y="29"/>
                </a:cubicBezTo>
                <a:cubicBezTo>
                  <a:pt x="71" y="32"/>
                  <a:pt x="70" y="35"/>
                  <a:pt x="68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7" y="38"/>
                  <a:pt x="66" y="38"/>
                  <a:pt x="65" y="39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15"/>
                  <a:pt x="66" y="15"/>
                  <a:pt x="66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29"/>
                  <a:pt x="71" y="29"/>
                  <a:pt x="71" y="29"/>
                </a:cubicBezTo>
                <a:close/>
              </a:path>
            </a:pathLst>
          </a:custGeom>
          <a:solidFill>
            <a:srgbClr val="A8C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7" name="Freeform 33"/>
          <p:cNvSpPr>
            <a:spLocks noEditPoints="1"/>
          </p:cNvSpPr>
          <p:nvPr/>
        </p:nvSpPr>
        <p:spPr bwMode="auto">
          <a:xfrm>
            <a:off x="969963" y="2874963"/>
            <a:ext cx="233362" cy="238125"/>
          </a:xfrm>
          <a:custGeom>
            <a:avLst/>
            <a:gdLst>
              <a:gd name="T0" fmla="*/ 200025 w 77"/>
              <a:gd name="T1" fmla="*/ 36635 h 78"/>
              <a:gd name="T2" fmla="*/ 200025 w 77"/>
              <a:gd name="T3" fmla="*/ 201490 h 78"/>
              <a:gd name="T4" fmla="*/ 33337 w 77"/>
              <a:gd name="T5" fmla="*/ 201490 h 78"/>
              <a:gd name="T6" fmla="*/ 33337 w 77"/>
              <a:gd name="T7" fmla="*/ 36635 h 78"/>
              <a:gd name="T8" fmla="*/ 112135 w 77"/>
              <a:gd name="T9" fmla="*/ 219808 h 78"/>
              <a:gd name="T10" fmla="*/ 112135 w 77"/>
              <a:gd name="T11" fmla="*/ 180120 h 78"/>
              <a:gd name="T12" fmla="*/ 75767 w 77"/>
              <a:gd name="T13" fmla="*/ 189279 h 78"/>
              <a:gd name="T14" fmla="*/ 100012 w 77"/>
              <a:gd name="T15" fmla="*/ 216755 h 78"/>
              <a:gd name="T16" fmla="*/ 187902 w 77"/>
              <a:gd name="T17" fmla="*/ 48846 h 78"/>
              <a:gd name="T18" fmla="*/ 184871 w 77"/>
              <a:gd name="T19" fmla="*/ 45793 h 78"/>
              <a:gd name="T20" fmla="*/ 181841 w 77"/>
              <a:gd name="T21" fmla="*/ 112957 h 78"/>
              <a:gd name="T22" fmla="*/ 187902 w 77"/>
              <a:gd name="T23" fmla="*/ 48846 h 78"/>
              <a:gd name="T24" fmla="*/ 175779 w 77"/>
              <a:gd name="T25" fmla="*/ 39688 h 78"/>
              <a:gd name="T26" fmla="*/ 163656 w 77"/>
              <a:gd name="T27" fmla="*/ 39688 h 78"/>
              <a:gd name="T28" fmla="*/ 175779 w 77"/>
              <a:gd name="T29" fmla="*/ 39688 h 78"/>
              <a:gd name="T30" fmla="*/ 133350 w 77"/>
              <a:gd name="T31" fmla="*/ 21370 h 78"/>
              <a:gd name="T32" fmla="*/ 121227 w 77"/>
              <a:gd name="T33" fmla="*/ 58005 h 78"/>
              <a:gd name="T34" fmla="*/ 157595 w 77"/>
              <a:gd name="T35" fmla="*/ 48846 h 78"/>
              <a:gd name="T36" fmla="*/ 133350 w 77"/>
              <a:gd name="T37" fmla="*/ 21370 h 78"/>
              <a:gd name="T38" fmla="*/ 112135 w 77"/>
              <a:gd name="T39" fmla="*/ 18317 h 78"/>
              <a:gd name="T40" fmla="*/ 78798 w 77"/>
              <a:gd name="T41" fmla="*/ 42740 h 78"/>
              <a:gd name="T42" fmla="*/ 81828 w 77"/>
              <a:gd name="T43" fmla="*/ 51899 h 78"/>
              <a:gd name="T44" fmla="*/ 112135 w 77"/>
              <a:gd name="T45" fmla="*/ 18317 h 78"/>
              <a:gd name="T46" fmla="*/ 78798 w 77"/>
              <a:gd name="T47" fmla="*/ 27476 h 78"/>
              <a:gd name="T48" fmla="*/ 66675 w 77"/>
              <a:gd name="T49" fmla="*/ 45793 h 78"/>
              <a:gd name="T50" fmla="*/ 78798 w 77"/>
              <a:gd name="T51" fmla="*/ 27476 h 78"/>
              <a:gd name="T52" fmla="*/ 48491 w 77"/>
              <a:gd name="T53" fmla="*/ 45793 h 78"/>
              <a:gd name="T54" fmla="*/ 18184 w 77"/>
              <a:gd name="T55" fmla="*/ 112957 h 78"/>
              <a:gd name="T56" fmla="*/ 63644 w 77"/>
              <a:gd name="T57" fmla="*/ 54952 h 78"/>
              <a:gd name="T58" fmla="*/ 18184 w 77"/>
              <a:gd name="T59" fmla="*/ 125168 h 78"/>
              <a:gd name="T60" fmla="*/ 45460 w 77"/>
              <a:gd name="T61" fmla="*/ 189279 h 78"/>
              <a:gd name="T62" fmla="*/ 63644 w 77"/>
              <a:gd name="T63" fmla="*/ 183173 h 78"/>
              <a:gd name="T64" fmla="*/ 18184 w 77"/>
              <a:gd name="T65" fmla="*/ 125168 h 78"/>
              <a:gd name="T66" fmla="*/ 57583 w 77"/>
              <a:gd name="T67" fmla="*/ 198438 h 78"/>
              <a:gd name="T68" fmla="*/ 69706 w 77"/>
              <a:gd name="T69" fmla="*/ 198438 h 78"/>
              <a:gd name="T70" fmla="*/ 57583 w 77"/>
              <a:gd name="T71" fmla="*/ 198438 h 78"/>
              <a:gd name="T72" fmla="*/ 121227 w 77"/>
              <a:gd name="T73" fmla="*/ 219808 h 78"/>
              <a:gd name="T74" fmla="*/ 154564 w 77"/>
              <a:gd name="T75" fmla="*/ 192332 h 78"/>
              <a:gd name="T76" fmla="*/ 151534 w 77"/>
              <a:gd name="T77" fmla="*/ 186226 h 78"/>
              <a:gd name="T78" fmla="*/ 121227 w 77"/>
              <a:gd name="T79" fmla="*/ 219808 h 78"/>
              <a:gd name="T80" fmla="*/ 154564 w 77"/>
              <a:gd name="T81" fmla="*/ 210649 h 78"/>
              <a:gd name="T82" fmla="*/ 166687 w 77"/>
              <a:gd name="T83" fmla="*/ 192332 h 78"/>
              <a:gd name="T84" fmla="*/ 154564 w 77"/>
              <a:gd name="T85" fmla="*/ 210649 h 78"/>
              <a:gd name="T86" fmla="*/ 184871 w 77"/>
              <a:gd name="T87" fmla="*/ 192332 h 78"/>
              <a:gd name="T88" fmla="*/ 215178 w 77"/>
              <a:gd name="T89" fmla="*/ 125168 h 78"/>
              <a:gd name="T90" fmla="*/ 169718 w 77"/>
              <a:gd name="T91" fmla="*/ 183173 h 78"/>
              <a:gd name="T92" fmla="*/ 160626 w 77"/>
              <a:gd name="T93" fmla="*/ 58005 h 78"/>
              <a:gd name="T94" fmla="*/ 157595 w 77"/>
              <a:gd name="T95" fmla="*/ 61058 h 78"/>
              <a:gd name="T96" fmla="*/ 121227 w 77"/>
              <a:gd name="T97" fmla="*/ 112957 h 78"/>
              <a:gd name="T98" fmla="*/ 160626 w 77"/>
              <a:gd name="T99" fmla="*/ 58005 h 78"/>
              <a:gd name="T100" fmla="*/ 112135 w 77"/>
              <a:gd name="T101" fmla="*/ 67163 h 78"/>
              <a:gd name="T102" fmla="*/ 72736 w 77"/>
              <a:gd name="T103" fmla="*/ 58005 h 78"/>
              <a:gd name="T104" fmla="*/ 112135 w 77"/>
              <a:gd name="T105" fmla="*/ 112957 h 78"/>
              <a:gd name="T106" fmla="*/ 112135 w 77"/>
              <a:gd name="T107" fmla="*/ 170962 h 78"/>
              <a:gd name="T108" fmla="*/ 112135 w 77"/>
              <a:gd name="T109" fmla="*/ 125168 h 78"/>
              <a:gd name="T110" fmla="*/ 72736 w 77"/>
              <a:gd name="T111" fmla="*/ 177067 h 78"/>
              <a:gd name="T112" fmla="*/ 112135 w 77"/>
              <a:gd name="T113" fmla="*/ 170962 h 78"/>
              <a:gd name="T114" fmla="*/ 121227 w 77"/>
              <a:gd name="T115" fmla="*/ 170962 h 78"/>
              <a:gd name="T116" fmla="*/ 160626 w 77"/>
              <a:gd name="T117" fmla="*/ 177067 h 78"/>
              <a:gd name="T118" fmla="*/ 121227 w 77"/>
              <a:gd name="T119" fmla="*/ 125168 h 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8" name="Freeform 34"/>
          <p:cNvSpPr>
            <a:spLocks noEditPoints="1"/>
          </p:cNvSpPr>
          <p:nvPr/>
        </p:nvSpPr>
        <p:spPr bwMode="auto">
          <a:xfrm>
            <a:off x="7643834" y="1000132"/>
            <a:ext cx="233362" cy="238125"/>
          </a:xfrm>
          <a:custGeom>
            <a:avLst/>
            <a:gdLst>
              <a:gd name="T0" fmla="*/ 118196 w 77"/>
              <a:gd name="T1" fmla="*/ 174014 h 78"/>
              <a:gd name="T2" fmla="*/ 145472 w 77"/>
              <a:gd name="T3" fmla="*/ 24423 h 78"/>
              <a:gd name="T4" fmla="*/ 160626 w 77"/>
              <a:gd name="T5" fmla="*/ 30529 h 78"/>
              <a:gd name="T6" fmla="*/ 184871 w 77"/>
              <a:gd name="T7" fmla="*/ 21370 h 78"/>
              <a:gd name="T8" fmla="*/ 215178 w 77"/>
              <a:gd name="T9" fmla="*/ 61058 h 78"/>
              <a:gd name="T10" fmla="*/ 209117 w 77"/>
              <a:gd name="T11" fmla="*/ 88534 h 78"/>
              <a:gd name="T12" fmla="*/ 233362 w 77"/>
              <a:gd name="T13" fmla="*/ 97692 h 78"/>
              <a:gd name="T14" fmla="*/ 224270 w 77"/>
              <a:gd name="T15" fmla="*/ 146538 h 78"/>
              <a:gd name="T16" fmla="*/ 203055 w 77"/>
              <a:gd name="T17" fmla="*/ 161803 h 78"/>
              <a:gd name="T18" fmla="*/ 215178 w 77"/>
              <a:gd name="T19" fmla="*/ 186226 h 78"/>
              <a:gd name="T20" fmla="*/ 172748 w 77"/>
              <a:gd name="T21" fmla="*/ 216755 h 78"/>
              <a:gd name="T22" fmla="*/ 154564 w 77"/>
              <a:gd name="T23" fmla="*/ 207596 h 78"/>
              <a:gd name="T24" fmla="*/ 136380 w 77"/>
              <a:gd name="T25" fmla="*/ 238125 h 78"/>
              <a:gd name="T26" fmla="*/ 87890 w 77"/>
              <a:gd name="T27" fmla="*/ 228966 h 78"/>
              <a:gd name="T28" fmla="*/ 78798 w 77"/>
              <a:gd name="T29" fmla="*/ 207596 h 78"/>
              <a:gd name="T30" fmla="*/ 72736 w 77"/>
              <a:gd name="T31" fmla="*/ 204543 h 78"/>
              <a:gd name="T32" fmla="*/ 48491 w 77"/>
              <a:gd name="T33" fmla="*/ 216755 h 78"/>
              <a:gd name="T34" fmla="*/ 18184 w 77"/>
              <a:gd name="T35" fmla="*/ 174014 h 78"/>
              <a:gd name="T36" fmla="*/ 24245 w 77"/>
              <a:gd name="T37" fmla="*/ 146538 h 78"/>
              <a:gd name="T38" fmla="*/ 0 w 77"/>
              <a:gd name="T39" fmla="*/ 137380 h 78"/>
              <a:gd name="T40" fmla="*/ 24245 w 77"/>
              <a:gd name="T41" fmla="*/ 88534 h 78"/>
              <a:gd name="T42" fmla="*/ 18184 w 77"/>
              <a:gd name="T43" fmla="*/ 61058 h 78"/>
              <a:gd name="T44" fmla="*/ 18184 w 77"/>
              <a:gd name="T45" fmla="*/ 48846 h 78"/>
              <a:gd name="T46" fmla="*/ 72736 w 77"/>
              <a:gd name="T47" fmla="*/ 30529 h 78"/>
              <a:gd name="T48" fmla="*/ 96982 w 77"/>
              <a:gd name="T49" fmla="*/ 0 h 78"/>
              <a:gd name="T50" fmla="*/ 145472 w 77"/>
              <a:gd name="T51" fmla="*/ 9159 h 78"/>
              <a:gd name="T52" fmla="*/ 145472 w 77"/>
              <a:gd name="T53" fmla="*/ 45793 h 78"/>
              <a:gd name="T54" fmla="*/ 127288 w 77"/>
              <a:gd name="T55" fmla="*/ 33582 h 78"/>
              <a:gd name="T56" fmla="*/ 106074 w 77"/>
              <a:gd name="T57" fmla="*/ 33582 h 78"/>
              <a:gd name="T58" fmla="*/ 75767 w 77"/>
              <a:gd name="T59" fmla="*/ 51899 h 78"/>
              <a:gd name="T60" fmla="*/ 39399 w 77"/>
              <a:gd name="T61" fmla="*/ 54952 h 78"/>
              <a:gd name="T62" fmla="*/ 42429 w 77"/>
              <a:gd name="T63" fmla="*/ 88534 h 78"/>
              <a:gd name="T64" fmla="*/ 18184 w 77"/>
              <a:gd name="T65" fmla="*/ 106851 h 78"/>
              <a:gd name="T66" fmla="*/ 39399 w 77"/>
              <a:gd name="T67" fmla="*/ 137380 h 78"/>
              <a:gd name="T68" fmla="*/ 48491 w 77"/>
              <a:gd name="T69" fmla="*/ 170962 h 78"/>
              <a:gd name="T70" fmla="*/ 63644 w 77"/>
              <a:gd name="T71" fmla="*/ 186226 h 78"/>
              <a:gd name="T72" fmla="*/ 96982 w 77"/>
              <a:gd name="T73" fmla="*/ 195385 h 78"/>
              <a:gd name="T74" fmla="*/ 127288 w 77"/>
              <a:gd name="T75" fmla="*/ 219808 h 78"/>
              <a:gd name="T76" fmla="*/ 133350 w 77"/>
              <a:gd name="T77" fmla="*/ 195385 h 78"/>
              <a:gd name="T78" fmla="*/ 157595 w 77"/>
              <a:gd name="T79" fmla="*/ 186226 h 78"/>
              <a:gd name="T80" fmla="*/ 193963 w 77"/>
              <a:gd name="T81" fmla="*/ 180120 h 78"/>
              <a:gd name="T82" fmla="*/ 190933 w 77"/>
              <a:gd name="T83" fmla="*/ 149591 h 78"/>
              <a:gd name="T84" fmla="*/ 215178 w 77"/>
              <a:gd name="T85" fmla="*/ 128221 h 78"/>
              <a:gd name="T86" fmla="*/ 193963 w 77"/>
              <a:gd name="T87" fmla="*/ 100745 h 78"/>
              <a:gd name="T88" fmla="*/ 184871 w 77"/>
              <a:gd name="T89" fmla="*/ 64111 h 78"/>
              <a:gd name="T90" fmla="*/ 169718 w 77"/>
              <a:gd name="T91" fmla="*/ 48846 h 78"/>
              <a:gd name="T92" fmla="*/ 118196 w 77"/>
              <a:gd name="T93" fmla="*/ 73269 h 78"/>
              <a:gd name="T94" fmla="*/ 118196 w 77"/>
              <a:gd name="T95" fmla="*/ 164856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Freeform 35"/>
          <p:cNvSpPr/>
          <p:nvPr/>
        </p:nvSpPr>
        <p:spPr bwMode="auto">
          <a:xfrm>
            <a:off x="2428860" y="2856708"/>
            <a:ext cx="239712" cy="219075"/>
          </a:xfrm>
          <a:custGeom>
            <a:avLst/>
            <a:gdLst>
              <a:gd name="T0" fmla="*/ 118339 w 79"/>
              <a:gd name="T1" fmla="*/ 60854 h 72"/>
              <a:gd name="T2" fmla="*/ 109236 w 79"/>
              <a:gd name="T3" fmla="*/ 51726 h 72"/>
              <a:gd name="T4" fmla="*/ 118339 w 79"/>
              <a:gd name="T5" fmla="*/ 42598 h 72"/>
              <a:gd name="T6" fmla="*/ 148682 w 79"/>
              <a:gd name="T7" fmla="*/ 42598 h 72"/>
              <a:gd name="T8" fmla="*/ 148682 w 79"/>
              <a:gd name="T9" fmla="*/ 9128 h 72"/>
              <a:gd name="T10" fmla="*/ 157785 w 79"/>
              <a:gd name="T11" fmla="*/ 0 h 72"/>
              <a:gd name="T12" fmla="*/ 163854 w 79"/>
              <a:gd name="T13" fmla="*/ 3043 h 72"/>
              <a:gd name="T14" fmla="*/ 233643 w 79"/>
              <a:gd name="T15" fmla="*/ 73025 h 72"/>
              <a:gd name="T16" fmla="*/ 233643 w 79"/>
              <a:gd name="T17" fmla="*/ 88239 h 72"/>
              <a:gd name="T18" fmla="*/ 233643 w 79"/>
              <a:gd name="T19" fmla="*/ 88239 h 72"/>
              <a:gd name="T20" fmla="*/ 163854 w 79"/>
              <a:gd name="T21" fmla="*/ 158221 h 72"/>
              <a:gd name="T22" fmla="*/ 151716 w 79"/>
              <a:gd name="T23" fmla="*/ 158221 h 72"/>
              <a:gd name="T24" fmla="*/ 148682 w 79"/>
              <a:gd name="T25" fmla="*/ 152135 h 72"/>
              <a:gd name="T26" fmla="*/ 148682 w 79"/>
              <a:gd name="T27" fmla="*/ 152135 h 72"/>
              <a:gd name="T28" fmla="*/ 148682 w 79"/>
              <a:gd name="T29" fmla="*/ 118666 h 72"/>
              <a:gd name="T30" fmla="*/ 81927 w 79"/>
              <a:gd name="T31" fmla="*/ 118666 h 72"/>
              <a:gd name="T32" fmla="*/ 72824 w 79"/>
              <a:gd name="T33" fmla="*/ 109538 h 72"/>
              <a:gd name="T34" fmla="*/ 72824 w 79"/>
              <a:gd name="T35" fmla="*/ 109538 h 72"/>
              <a:gd name="T36" fmla="*/ 72824 w 79"/>
              <a:gd name="T37" fmla="*/ 88239 h 72"/>
              <a:gd name="T38" fmla="*/ 24275 w 79"/>
              <a:gd name="T39" fmla="*/ 136922 h 72"/>
              <a:gd name="T40" fmla="*/ 72824 w 79"/>
              <a:gd name="T41" fmla="*/ 188648 h 72"/>
              <a:gd name="T42" fmla="*/ 72824 w 79"/>
              <a:gd name="T43" fmla="*/ 167349 h 72"/>
              <a:gd name="T44" fmla="*/ 81927 w 79"/>
              <a:gd name="T45" fmla="*/ 158221 h 72"/>
              <a:gd name="T46" fmla="*/ 81927 w 79"/>
              <a:gd name="T47" fmla="*/ 158221 h 72"/>
              <a:gd name="T48" fmla="*/ 121373 w 79"/>
              <a:gd name="T49" fmla="*/ 158221 h 72"/>
              <a:gd name="T50" fmla="*/ 130476 w 79"/>
              <a:gd name="T51" fmla="*/ 167349 h 72"/>
              <a:gd name="T52" fmla="*/ 121373 w 79"/>
              <a:gd name="T53" fmla="*/ 176477 h 72"/>
              <a:gd name="T54" fmla="*/ 91030 w 79"/>
              <a:gd name="T55" fmla="*/ 176477 h 72"/>
              <a:gd name="T56" fmla="*/ 91030 w 79"/>
              <a:gd name="T57" fmla="*/ 209947 h 72"/>
              <a:gd name="T58" fmla="*/ 91030 w 79"/>
              <a:gd name="T59" fmla="*/ 209947 h 72"/>
              <a:gd name="T60" fmla="*/ 87996 w 79"/>
              <a:gd name="T61" fmla="*/ 216032 h 72"/>
              <a:gd name="T62" fmla="*/ 75858 w 79"/>
              <a:gd name="T63" fmla="*/ 216032 h 72"/>
              <a:gd name="T64" fmla="*/ 6069 w 79"/>
              <a:gd name="T65" fmla="*/ 146050 h 72"/>
              <a:gd name="T66" fmla="*/ 6069 w 79"/>
              <a:gd name="T67" fmla="*/ 130836 h 72"/>
              <a:gd name="T68" fmla="*/ 75858 w 79"/>
              <a:gd name="T69" fmla="*/ 60854 h 72"/>
              <a:gd name="T70" fmla="*/ 81927 w 79"/>
              <a:gd name="T71" fmla="*/ 57811 h 72"/>
              <a:gd name="T72" fmla="*/ 91030 w 79"/>
              <a:gd name="T73" fmla="*/ 66940 h 72"/>
              <a:gd name="T74" fmla="*/ 91030 w 79"/>
              <a:gd name="T75" fmla="*/ 100409 h 72"/>
              <a:gd name="T76" fmla="*/ 157785 w 79"/>
              <a:gd name="T77" fmla="*/ 100409 h 72"/>
              <a:gd name="T78" fmla="*/ 157785 w 79"/>
              <a:gd name="T79" fmla="*/ 100409 h 72"/>
              <a:gd name="T80" fmla="*/ 166888 w 79"/>
              <a:gd name="T81" fmla="*/ 109538 h 72"/>
              <a:gd name="T82" fmla="*/ 166888 w 79"/>
              <a:gd name="T83" fmla="*/ 109538 h 72"/>
              <a:gd name="T84" fmla="*/ 166888 w 79"/>
              <a:gd name="T85" fmla="*/ 130836 h 72"/>
              <a:gd name="T86" fmla="*/ 215437 w 79"/>
              <a:gd name="T87" fmla="*/ 79110 h 72"/>
              <a:gd name="T88" fmla="*/ 166888 w 79"/>
              <a:gd name="T89" fmla="*/ 30427 h 72"/>
              <a:gd name="T90" fmla="*/ 166888 w 79"/>
              <a:gd name="T91" fmla="*/ 51726 h 72"/>
              <a:gd name="T92" fmla="*/ 166888 w 79"/>
              <a:gd name="T93" fmla="*/ 51726 h 72"/>
              <a:gd name="T94" fmla="*/ 157785 w 79"/>
              <a:gd name="T95" fmla="*/ 60854 h 72"/>
              <a:gd name="T96" fmla="*/ 118339 w 79"/>
              <a:gd name="T97" fmla="*/ 60854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9" h="72">
                <a:moveTo>
                  <a:pt x="39" y="20"/>
                </a:moveTo>
                <a:cubicBezTo>
                  <a:pt x="37" y="20"/>
                  <a:pt x="36" y="18"/>
                  <a:pt x="36" y="17"/>
                </a:cubicBezTo>
                <a:cubicBezTo>
                  <a:pt x="36" y="15"/>
                  <a:pt x="37" y="14"/>
                  <a:pt x="3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"/>
                  <a:pt x="50" y="0"/>
                  <a:pt x="52" y="0"/>
                </a:cubicBezTo>
                <a:cubicBezTo>
                  <a:pt x="53" y="0"/>
                  <a:pt x="53" y="0"/>
                  <a:pt x="54" y="1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5"/>
                  <a:pt x="79" y="27"/>
                  <a:pt x="77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3"/>
                  <a:pt x="51" y="53"/>
                  <a:pt x="50" y="52"/>
                </a:cubicBezTo>
                <a:cubicBezTo>
                  <a:pt x="49" y="51"/>
                  <a:pt x="49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39"/>
                  <a:pt x="49" y="39"/>
                  <a:pt x="4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39"/>
                  <a:pt x="24" y="38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9"/>
                  <a:pt x="24" y="29"/>
                  <a:pt x="24" y="29"/>
                </a:cubicBezTo>
                <a:cubicBezTo>
                  <a:pt x="8" y="45"/>
                  <a:pt x="8" y="45"/>
                  <a:pt x="8" y="4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3"/>
                  <a:pt x="25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3" y="53"/>
                  <a:pt x="43" y="55"/>
                </a:cubicBezTo>
                <a:cubicBezTo>
                  <a:pt x="43" y="57"/>
                  <a:pt x="42" y="58"/>
                  <a:pt x="4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0" y="70"/>
                  <a:pt x="29" y="71"/>
                </a:cubicBezTo>
                <a:cubicBezTo>
                  <a:pt x="28" y="72"/>
                  <a:pt x="26" y="72"/>
                  <a:pt x="25" y="71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6"/>
                  <a:pt x="0" y="45"/>
                  <a:pt x="2" y="43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9" y="19"/>
                  <a:pt x="30" y="20"/>
                  <a:pt x="30" y="22"/>
                </a:cubicBezTo>
                <a:cubicBezTo>
                  <a:pt x="30" y="33"/>
                  <a:pt x="30" y="33"/>
                  <a:pt x="30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3"/>
                  <a:pt x="55" y="34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3"/>
                  <a:pt x="55" y="43"/>
                  <a:pt x="55" y="43"/>
                </a:cubicBezTo>
                <a:cubicBezTo>
                  <a:pt x="71" y="26"/>
                  <a:pt x="71" y="26"/>
                  <a:pt x="71" y="26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4" y="20"/>
                  <a:pt x="52" y="20"/>
                </a:cubicBezTo>
                <a:cubicBezTo>
                  <a:pt x="39" y="20"/>
                  <a:pt x="39" y="20"/>
                  <a:pt x="39" y="20"/>
                </a:cubicBez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85722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228598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646488" y="2085975"/>
            <a:ext cx="6746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05</a:t>
            </a:r>
            <a:endParaRPr kumimoji="0" lang="zh-CN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571604" y="3571088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3071802" y="3571088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园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5000628" y="1642262"/>
            <a:ext cx="3960813" cy="37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诚信为本，明码实价，无限性消费，说到做到！</a:t>
            </a:r>
            <a:endParaRPr lang="en-US" altLang="zh-CN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4071934" y="1142196"/>
            <a:ext cx="2928958" cy="2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“您的肯定，是给我们的最高荣誉！</a:t>
            </a:r>
            <a:r>
              <a:rPr lang="en-US" altLang="zh-CN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”</a:t>
            </a:r>
            <a:endParaRPr lang="zh-CN" altLang="en-US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方正正黑简体"/>
              </a:rPr>
              <a:t>有山家园给您承诺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08929" y="2695380"/>
            <a:ext cx="5032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通过这次旅行，你我成为朋友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有山家园的理想，就是通过我们的付出，让您收获一份好心情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在这里，没有老板，没有服务员，都是你的家人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有山家园，有你，有我，有温情，有欢乐！</a:t>
            </a:r>
            <a:endParaRPr lang="en-US" altLang="zh-CN" sz="1400" dirty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7" name="心形 36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266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66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66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66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266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266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66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66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45" dur="150" fill="hold"/>
                                        <p:tgtEl>
                                          <p:spTgt spid="266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autoRev="1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Scale>
                                      <p:cBhvr>
                                        <p:cTn id="152" dur="150" fill="hold"/>
                                        <p:tgtEl>
                                          <p:spTgt spid="266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8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animBg="1"/>
      <p:bldP spid="26646" grpId="0" animBg="1"/>
      <p:bldP spid="26646" grpId="1" animBg="1"/>
      <p:bldP spid="26647" grpId="0" animBg="1"/>
      <p:bldP spid="26648" grpId="0" animBg="1"/>
      <p:bldP spid="26648" grpId="1" animBg="1"/>
      <p:bldP spid="26649" grpId="0" animBg="1"/>
      <p:bldP spid="26650" grpId="0" animBg="1"/>
      <p:bldP spid="26650" grpId="1" animBg="1"/>
      <p:bldP spid="26651" grpId="0" animBg="1"/>
      <p:bldP spid="26652" grpId="0" animBg="1"/>
      <p:bldP spid="26652" grpId="1" animBg="1"/>
      <p:bldP spid="26653" grpId="0" animBg="1"/>
      <p:bldP spid="26654" grpId="0" animBg="1"/>
      <p:bldP spid="26654" grpId="1" animBg="1"/>
      <p:bldP spid="26655" grpId="0" animBg="1"/>
      <p:bldP spid="26655" grpId="1" animBg="1"/>
      <p:bldP spid="26656" grpId="0" animBg="1"/>
      <p:bldP spid="26656" grpId="1" animBg="1"/>
      <p:bldP spid="26657" grpId="0" animBg="1"/>
      <p:bldP spid="26657" grpId="1" animBg="1"/>
      <p:bldP spid="26658" grpId="0" animBg="1"/>
      <p:bldP spid="26658" grpId="1" animBg="1"/>
      <p:bldP spid="26659" grpId="0" animBg="1"/>
      <p:bldP spid="26659" grpId="1" animBg="1"/>
      <p:bldP spid="26660" grpId="0"/>
      <p:bldP spid="26661" grpId="0"/>
      <p:bldP spid="26662" grpId="0"/>
      <p:bldP spid="26663" grpId="0"/>
      <p:bldP spid="26664" grpId="0"/>
      <p:bldP spid="26665" grpId="0"/>
      <p:bldP spid="26666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9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40" name="圆角矩形 1039"/>
          <p:cNvSpPr/>
          <p:nvPr/>
        </p:nvSpPr>
        <p:spPr>
          <a:xfrm>
            <a:off x="857224" y="2642394"/>
            <a:ext cx="3543326" cy="571504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有山家园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特色民宿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农家院</a:t>
            </a:r>
            <a:endParaRPr lang="en-US" altLang="zh-CN" sz="11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品牌连锁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品质保障 专注十渡团建、旅游一站式服务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00034" y="3928278"/>
            <a:ext cx="1357322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微信号：</a:t>
            </a:r>
            <a:r>
              <a:rPr lang="en-US" altLang="zh-CN" sz="1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youshanjiayuan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500298" y="3928278"/>
            <a:ext cx="1428760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方正仿宋简体" charset="-122"/>
                <a:ea typeface="方正仿宋简体" charset="-122"/>
              </a:rPr>
              <a:t>旅游热线：</a:t>
            </a:r>
            <a:endParaRPr lang="en-US" altLang="zh-CN" sz="1000" dirty="0" smtClean="0">
              <a:latin typeface="方正仿宋简体" charset="-122"/>
              <a:ea typeface="方正仿宋简体" charset="-122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1000" dirty="0" smtClean="0">
                <a:latin typeface="方正仿宋简体" charset="-122"/>
                <a:ea typeface="方正仿宋简体" charset="-122"/>
              </a:rPr>
              <a:t>010-61346396</a:t>
            </a:r>
            <a:endParaRPr lang="zh-CN" altLang="en-US" sz="1000" dirty="0">
              <a:latin typeface="方正仿宋简体" charset="-122"/>
              <a:ea typeface="方正仿宋简体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1428728" y="4571220"/>
            <a:ext cx="1857388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官方网站：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www.youshanjiayuan.com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" name="图片 13" descr="标准logo透明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71670" cy="142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矩形 44"/>
          <p:cNvSpPr/>
          <p:nvPr/>
        </p:nvSpPr>
        <p:spPr>
          <a:xfrm>
            <a:off x="142844" y="1928014"/>
            <a:ext cx="46458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有山家园，温馨旅程由此开始</a:t>
            </a:r>
            <a:r>
              <a:rPr lang="en-US" altLang="zh-C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……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500298" y="142064"/>
            <a:ext cx="23503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十渡旅游找有山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40" grpId="0" animBg="1"/>
      <p:bldP spid="5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6300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b="1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100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4925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225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5750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8825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325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09850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400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525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400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4750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175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8900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1000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4800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450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050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450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2075" y="5008563"/>
            <a:ext cx="231775" cy="231775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125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100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325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175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400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375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6075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2000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71550" y="1104900"/>
            <a:ext cx="13779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en-US" altLang="zh-CN" sz="3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kumimoji="0"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</a:rPr>
              <a:t>contents</a:t>
            </a:r>
            <a:endParaRPr kumimoji="0" lang="zh-CN" altLang="zh-CN" sz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456113" y="1033113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56113" y="1118838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01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219700" y="1093438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关于有山家园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456113" y="1634852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456113" y="1720577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02</a:t>
            </a:r>
            <a:endParaRPr kumimoji="0" lang="en-US" altLang="zh-CN" sz="240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5219700" y="169517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服务和保障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4456113" y="2210916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4456113" y="2296641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03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219700" y="2271241"/>
            <a:ext cx="2664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游玩：景点和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团建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4456113" y="2814164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456113" y="2899889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04</a:t>
            </a:r>
            <a:endParaRPr kumimoji="0" lang="en-US" altLang="zh-CN" sz="240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5219700" y="2874489"/>
            <a:ext cx="2155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smtClean="0">
                <a:solidFill>
                  <a:srgbClr val="EA5514"/>
                </a:solidFill>
              </a:rPr>
              <a:t>就餐：美味</a:t>
            </a:r>
            <a:r>
              <a:rPr kumimoji="0" lang="zh-CN" altLang="en-US" sz="2000" b="1" dirty="0" smtClean="0">
                <a:solidFill>
                  <a:srgbClr val="EA5514"/>
                </a:solidFill>
              </a:rPr>
              <a:t>农家饭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  <p:sp>
        <p:nvSpPr>
          <p:cNvPr id="5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6" name="心形 55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Oval 14"/>
          <p:cNvSpPr>
            <a:spLocks noChangeArrowheads="1"/>
          </p:cNvSpPr>
          <p:nvPr/>
        </p:nvSpPr>
        <p:spPr bwMode="auto">
          <a:xfrm>
            <a:off x="4456113" y="3418408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Rectangle 39"/>
          <p:cNvSpPr>
            <a:spLocks noChangeArrowheads="1"/>
          </p:cNvSpPr>
          <p:nvPr/>
        </p:nvSpPr>
        <p:spPr bwMode="auto">
          <a:xfrm>
            <a:off x="4456113" y="350413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</a:rPr>
              <a:t>05</a:t>
            </a:r>
            <a:endParaRPr kumimoji="0" lang="en-US" altLang="zh-CN" sz="2400" dirty="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60" name="Rectangle 39"/>
          <p:cNvSpPr>
            <a:spLocks noChangeArrowheads="1"/>
          </p:cNvSpPr>
          <p:nvPr/>
        </p:nvSpPr>
        <p:spPr bwMode="auto">
          <a:xfrm>
            <a:off x="5219700" y="3478733"/>
            <a:ext cx="2852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住宿：特色民宿</a:t>
            </a:r>
            <a:r>
              <a:rPr kumimoji="0" lang="en-US" altLang="zh-CN" sz="2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农家院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" name="Oval 14"/>
          <p:cNvSpPr>
            <a:spLocks noChangeArrowheads="1"/>
          </p:cNvSpPr>
          <p:nvPr/>
        </p:nvSpPr>
        <p:spPr bwMode="auto">
          <a:xfrm>
            <a:off x="4439585" y="4043363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Rectangle 39"/>
          <p:cNvSpPr>
            <a:spLocks noChangeArrowheads="1"/>
          </p:cNvSpPr>
          <p:nvPr/>
        </p:nvSpPr>
        <p:spPr bwMode="auto">
          <a:xfrm>
            <a:off x="4439585" y="4129088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EA5514"/>
                </a:solidFill>
                <a:latin typeface="Impact" panose="020B0806030902050204" pitchFamily="34" charset="0"/>
              </a:rPr>
              <a:t>06</a:t>
            </a:r>
            <a:endParaRPr kumimoji="0" lang="en-US" altLang="zh-CN" sz="2400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5203172" y="4103688"/>
            <a:ext cx="2537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</a:rPr>
              <a:t>其它服务及温馨提示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23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250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257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26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27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6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3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00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07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314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321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332" dur="150" fill="hold"/>
                                        <p:tgtEl>
                                          <p:spTgt spid="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339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0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40" grpId="0"/>
      <p:bldP spid="40" grpId="1"/>
      <p:bldP spid="41" grpId="0"/>
      <p:bldP spid="42" grpId="0" animBg="1"/>
      <p:bldP spid="42" grpId="1" animBg="1"/>
      <p:bldP spid="43" grpId="0"/>
      <p:bldP spid="43" grpId="1"/>
      <p:bldP spid="44" grpId="0"/>
      <p:bldP spid="45" grpId="0" animBg="1"/>
      <p:bldP spid="45" grpId="1" animBg="1"/>
      <p:bldP spid="46" grpId="0"/>
      <p:bldP spid="46" grpId="1"/>
      <p:bldP spid="47" grpId="0"/>
      <p:bldP spid="48" grpId="0" animBg="1"/>
      <p:bldP spid="48" grpId="1" animBg="1"/>
      <p:bldP spid="49" grpId="0"/>
      <p:bldP spid="49" grpId="1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7" grpId="0" animBg="1"/>
      <p:bldP spid="57" grpId="1" animBg="1"/>
      <p:bldP spid="58" grpId="0"/>
      <p:bldP spid="58" grpId="1"/>
      <p:bldP spid="60" grpId="0"/>
      <p:bldP spid="61" grpId="0" animBg="1"/>
      <p:bldP spid="61" grpId="1" animBg="1"/>
      <p:bldP spid="62" grpId="0"/>
      <p:bldP spid="62" grpId="1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关于有山家园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618163" y="2425700"/>
            <a:ext cx="1074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181475" y="2425700"/>
            <a:ext cx="782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2582863" y="2425700"/>
            <a:ext cx="747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906463" y="2425700"/>
            <a:ext cx="849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6111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22367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3852863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 dirty="0">
                <a:solidFill>
                  <a:schemeClr val="bg1"/>
                </a:solidFill>
              </a:rPr>
              <a:t>.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5435600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7453313" y="2425700"/>
            <a:ext cx="601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7032625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21383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7671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3641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69548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dirty="0">
              <a:latin typeface="方正正黑简体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>
              <a:latin typeface="Arial" panose="020B0604020202090204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关于有山家园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06" y="1070758"/>
            <a:ext cx="83599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★有山家园是注册商标，</a:t>
            </a:r>
            <a:r>
              <a:rPr lang="zh-CN" altLang="en-US" sz="1500" b="1" dirty="0" smtClean="0">
                <a:solidFill>
                  <a:srgbClr val="EA5514"/>
                </a:solidFill>
              </a:rPr>
              <a:t>十渡特色民宿</a:t>
            </a:r>
            <a:r>
              <a:rPr lang="en-US" altLang="zh-CN" sz="1500" b="1" dirty="0" smtClean="0">
                <a:solidFill>
                  <a:srgbClr val="EA5514"/>
                </a:solidFill>
              </a:rPr>
              <a:t>.</a:t>
            </a:r>
            <a:r>
              <a:rPr lang="zh-CN" altLang="en-US" sz="1500" b="1" dirty="0" smtClean="0">
                <a:solidFill>
                  <a:srgbClr val="EA5514"/>
                </a:solidFill>
              </a:rPr>
              <a:t>品牌农家院</a:t>
            </a:r>
            <a:r>
              <a:rPr lang="zh-CN" altLang="en-US" sz="1500" dirty="0" smtClean="0"/>
              <a:t>，位于十渡风景区第</a:t>
            </a:r>
            <a:r>
              <a:rPr lang="en-US" altLang="zh-CN" sz="1500" dirty="0" smtClean="0"/>
              <a:t>17</a:t>
            </a:r>
            <a:r>
              <a:rPr lang="zh-CN" altLang="en-US" sz="1500" dirty="0" smtClean="0"/>
              <a:t>渡，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成立于</a:t>
            </a:r>
            <a:r>
              <a:rPr lang="en-US" altLang="zh-CN" sz="1500" dirty="0" smtClean="0"/>
              <a:t>2006</a:t>
            </a:r>
            <a:r>
              <a:rPr lang="zh-CN" altLang="en-US" sz="1500" dirty="0" smtClean="0"/>
              <a:t>年，是一家集吃住玩于一体的综合性农家乐；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★有山家园可同时接待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人入住，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人同时就餐；</a:t>
            </a:r>
            <a:endParaRPr lang="zh-CN" altLang="en-US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★有山家园独资拥有独资旅行社，许可证号：</a:t>
            </a:r>
            <a:r>
              <a:rPr lang="en-US" altLang="zh-CN" sz="1500" dirty="0" smtClean="0"/>
              <a:t>L-BJ00950</a:t>
            </a:r>
            <a:r>
              <a:rPr lang="zh-CN" altLang="en-US" sz="1500" dirty="0" smtClean="0"/>
              <a:t>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★有山家园年接待游客超</a:t>
            </a:r>
            <a:r>
              <a:rPr lang="en-US" altLang="zh-CN" sz="1500" dirty="0" smtClean="0"/>
              <a:t>2</a:t>
            </a:r>
            <a:r>
              <a:rPr lang="zh-CN" altLang="en-US" sz="1500" dirty="0" smtClean="0"/>
              <a:t>万人，是十渡</a:t>
            </a:r>
            <a:r>
              <a:rPr lang="en-US" altLang="zh-CN" sz="1500" dirty="0" smtClean="0"/>
              <a:t>-</a:t>
            </a:r>
            <a:r>
              <a:rPr lang="zh-CN" altLang="en-US" sz="1500" dirty="0" smtClean="0"/>
              <a:t>野三坡接待量超大的农家院；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★自有真人</a:t>
            </a:r>
            <a:r>
              <a:rPr lang="en-US" altLang="zh-CN" sz="1500" dirty="0" smtClean="0"/>
              <a:t>CS</a:t>
            </a:r>
            <a:r>
              <a:rPr lang="zh-CN" altLang="en-US" sz="1500" dirty="0" smtClean="0"/>
              <a:t>、团建，拒马河漂流和仙西山水洞寨就在家门口，距离十五渡东湖港仅</a:t>
            </a:r>
            <a:r>
              <a:rPr lang="en-US" altLang="zh-CN" sz="1500" dirty="0" smtClean="0"/>
              <a:t>5</a:t>
            </a:r>
            <a:r>
              <a:rPr lang="zh-CN" altLang="en-US" sz="1500" dirty="0" smtClean="0"/>
              <a:t>分钟车程！</a:t>
            </a:r>
            <a:endParaRPr lang="en-US" altLang="zh-CN" sz="1500" dirty="0" smtClean="0"/>
          </a:p>
          <a:p>
            <a:endParaRPr lang="zh-CN" altLang="en-US" dirty="0"/>
          </a:p>
        </p:txBody>
      </p:sp>
      <p:pic>
        <p:nvPicPr>
          <p:cNvPr id="32" name="Picture 4" descr="http://s1.lvjs.com.cn/uploads/pc/place2/2016-04-14/076b3881-e627-4d96-86c2-9228a207b27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35190" y="2713832"/>
            <a:ext cx="2965570" cy="1928826"/>
          </a:xfrm>
          <a:prstGeom prst="rect">
            <a:avLst/>
          </a:prstGeom>
          <a:noFill/>
        </p:spPr>
      </p:pic>
      <p:pic>
        <p:nvPicPr>
          <p:cNvPr id="33" name="Picture 8" descr="http://p1.so.qhmsg.com/t01d83cb0c3b4742a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713832"/>
            <a:ext cx="3000364" cy="1927783"/>
          </a:xfrm>
          <a:prstGeom prst="rect">
            <a:avLst/>
          </a:prstGeom>
          <a:noFill/>
        </p:spPr>
      </p:pic>
      <p:sp>
        <p:nvSpPr>
          <p:cNvPr id="37" name="矩形 36"/>
          <p:cNvSpPr/>
          <p:nvPr/>
        </p:nvSpPr>
        <p:spPr>
          <a:xfrm>
            <a:off x="3786182" y="4714096"/>
            <a:ext cx="101181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醉美十渡</a:t>
            </a:r>
            <a:endParaRPr lang="zh-CN" alt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5" name="心形 34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4" y="2713832"/>
            <a:ext cx="2676578" cy="19309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2" grpId="0"/>
      <p:bldP spid="16413" grpId="0"/>
      <p:bldP spid="16414" grpId="0"/>
      <p:bldP spid="16415" grpId="0"/>
      <p:bldP spid="16416" grpId="0"/>
      <p:bldP spid="16417" grpId="0"/>
      <p:bldP spid="16418" grpId="0"/>
      <p:bldP spid="16419" grpId="0"/>
      <p:bldP spid="16420" grpId="0"/>
      <p:bldP spid="16421" grpId="0"/>
      <p:bldP spid="16422" grpId="0" animBg="1"/>
      <p:bldP spid="16423" grpId="0" animBg="1"/>
      <p:bldP spid="16424" grpId="0" animBg="1"/>
      <p:bldP spid="16425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3000364" y="1142196"/>
            <a:ext cx="1371600" cy="1189037"/>
          </a:xfrm>
          <a:prstGeom prst="rect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123884" y="2849569"/>
            <a:ext cx="18325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玻璃</a:t>
            </a:r>
            <a:r>
              <a:rPr kumimoji="0" lang="zh-CN" altLang="en-US" sz="1400" b="1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栈道    峡谷瀑布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4839632" y="2856708"/>
            <a:ext cx="16594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漂流    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团建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2643174" y="2856708"/>
            <a:ext cx="10823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FBE2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美味农家饭</a:t>
            </a:r>
            <a:endParaRPr kumimoji="0" lang="zh-CN" altLang="zh-CN" sz="1400" b="1" dirty="0">
              <a:solidFill>
                <a:srgbClr val="FBE2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关于有山家园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pic>
        <p:nvPicPr>
          <p:cNvPr id="25602" name="Picture 2" descr="https://img.xiumi.us/xmi/ua/14ECf/i/2e70aa4aa6c071916bf4e1b112caf916-sz_184210.jpg?x-oss-process=style/xm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2844" y="1142196"/>
            <a:ext cx="2143139" cy="1428760"/>
          </a:xfrm>
          <a:prstGeom prst="rect">
            <a:avLst/>
          </a:prstGeom>
          <a:noFill/>
        </p:spPr>
      </p:pic>
      <p:pic>
        <p:nvPicPr>
          <p:cNvPr id="25604" name="Picture 4" descr="https://img.xiumi.us/xmi/ua/14ECf/i/dfe0a56520abd6a1cc198e132cc65379-sz_150024.jpg?x-oss-process=style/x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285336"/>
            <a:ext cx="2143140" cy="1428760"/>
          </a:xfrm>
          <a:prstGeom prst="rect">
            <a:avLst/>
          </a:prstGeom>
          <a:noFill/>
        </p:spPr>
      </p:pic>
      <p:cxnSp>
        <p:nvCxnSpPr>
          <p:cNvPr id="35" name="直接箭头连接符 34"/>
          <p:cNvCxnSpPr>
            <a:stCxn id="25602" idx="2"/>
          </p:cNvCxnSpPr>
          <p:nvPr/>
        </p:nvCxnSpPr>
        <p:spPr>
          <a:xfrm rot="16200000" flipH="1">
            <a:off x="1178695" y="2606675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428596" y="2856708"/>
            <a:ext cx="9028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98D2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花式小院</a:t>
            </a:r>
            <a:endParaRPr kumimoji="0" lang="zh-CN" altLang="zh-CN" sz="1400" b="1" dirty="0">
              <a:solidFill>
                <a:srgbClr val="98D2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06" name="Picture 6" descr="https://img.xiumi.us/xmi/ua/14ECf/i/d6629cca992f8541d3bfbae93bc217c5-sz_103501.jpg?x-oss-process=style/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142196"/>
            <a:ext cx="2214578" cy="1428760"/>
          </a:xfrm>
          <a:prstGeom prst="rect">
            <a:avLst/>
          </a:prstGeom>
          <a:noFill/>
        </p:spPr>
      </p:pic>
      <p:pic>
        <p:nvPicPr>
          <p:cNvPr id="25608" name="Picture 8" descr="https://img.xiumi.us/xmi/ua/14ECf/i/b972afe3b45340870a92dc07b2c9163a-sz_84816.jpg?x-oss-process=image/resize,w_640/auto-orient,1/crop,x_0,y_11,w_500,h_3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285336"/>
            <a:ext cx="2214578" cy="1413571"/>
          </a:xfrm>
          <a:prstGeom prst="rect">
            <a:avLst/>
          </a:prstGeom>
          <a:noFill/>
        </p:spPr>
      </p:pic>
      <p:cxnSp>
        <p:nvCxnSpPr>
          <p:cNvPr id="43" name="直接箭头连接符 42"/>
          <p:cNvCxnSpPr>
            <a:stCxn id="25606" idx="2"/>
          </p:cNvCxnSpPr>
          <p:nvPr/>
        </p:nvCxnSpPr>
        <p:spPr>
          <a:xfrm rot="16200000" flipH="1">
            <a:off x="3482569" y="2553098"/>
            <a:ext cx="714382" cy="750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Picture 10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1142196"/>
            <a:ext cx="2071671" cy="1428760"/>
          </a:xfrm>
          <a:prstGeom prst="rect">
            <a:avLst/>
          </a:prstGeom>
          <a:noFill/>
        </p:spPr>
      </p:pic>
      <p:cxnSp>
        <p:nvCxnSpPr>
          <p:cNvPr id="56" name="直接箭头连接符 55"/>
          <p:cNvCxnSpPr/>
          <p:nvPr/>
        </p:nvCxnSpPr>
        <p:spPr>
          <a:xfrm rot="16200000" flipH="1">
            <a:off x="5854671" y="2567742"/>
            <a:ext cx="685087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rot="16200000" flipH="1">
            <a:off x="7929586" y="2356642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1" name="心形 30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31" y="3282999"/>
            <a:ext cx="2389661" cy="1427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03" y="1146371"/>
            <a:ext cx="2385489" cy="1424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3282999"/>
            <a:ext cx="2071671" cy="142749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75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8" grpId="0" animBg="1"/>
      <p:bldP spid="40993" grpId="0"/>
      <p:bldP spid="40997" grpId="0"/>
      <p:bldP spid="40998" grpId="0"/>
      <p:bldP spid="40999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41000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保障和服务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方正正黑简体"/>
              </a:rPr>
              <a:t>我们可为您提供的保障和服务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方正正黑简体"/>
              <a:ea typeface="方正正黑简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406" y="927882"/>
            <a:ext cx="8786874" cy="344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■私人定制行程方案，签订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正规旅游协议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，白纸黑字明确服务和价格；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■团体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15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人以上赠送每人</a:t>
            </a:r>
            <a:r>
              <a:rPr lang="en-US" altLang="zh-CN" sz="1500" dirty="0" smtClean="0">
                <a:solidFill>
                  <a:srgbClr val="953735"/>
                </a:solidFill>
                <a:latin typeface="+mn-ea"/>
                <a:ea typeface="+mn-ea"/>
              </a:rPr>
              <a:t>24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万旅游意外险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咱家有旅行社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：北京温馨假日旅行社，旅游许可证号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L-BJ00950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，已向国家旅行局足额上交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万旅游服务质量保证金，可先行赔付。注意：旅行社是咱家独资，不是那些烂了街的挂靠社；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代办租车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，全保险，全程陪同，价格公道，服务有保障；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■咱们家年接待游客超过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万人，是十渡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-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野三坡接待量超大的农家院。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 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因为</a:t>
            </a:r>
            <a:r>
              <a:rPr lang="zh-CN" altLang="en-US" sz="1500" b="1" dirty="0" smtClean="0">
                <a:solidFill>
                  <a:srgbClr val="FF0000"/>
                </a:solidFill>
                <a:latin typeface="+mn-ea"/>
                <a:ea typeface="+mn-ea"/>
              </a:rPr>
              <a:t>有实力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，所以拿到的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门票折扣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超好！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可开具正规发票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：餐费，旅游费，会议费，住宿费；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■多种收款方式：现金，微信，支付宝，支票，对公银行转帐，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POS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机刷卡。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20000"/>
              </a:lnSpc>
              <a:buFont typeface="Arial" panose="020B0604020202090204" pitchFamily="34" charset="0"/>
              <a:buNone/>
            </a:pP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000100" y="4142592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428860" y="4571220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643174" y="462756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143108" y="4714096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285468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785786" y="45704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80" name="心形 7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35845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安全保障：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15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人以上送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24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万旅游险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4282" y="1070758"/>
            <a:ext cx="85725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◆为什么能送？因为咱们有山家园注册了旅行社！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◆旅游意外险和旅行社责任险哪个好？必须是旅游意外险好！责任险，只有在旅行社负有责任的时候才管用。当然，因为咱们家有旅行社，每年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万保额的责任险咱家也有；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◆都保什么？时间：自您出发起至旅行结束到家；地点：旅行全程；范围：磕着，碰着全都管！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◆办理旅游意外险都需要什么？姓名，身份证号即可。未成年人还需要</a:t>
            </a:r>
            <a:r>
              <a:rPr lang="en-US" altLang="zh-CN" sz="1500" dirty="0" smtClean="0"/>
              <a:t>TA</a:t>
            </a:r>
            <a:r>
              <a:rPr lang="zh-CN" altLang="en-US" sz="1500" dirty="0" smtClean="0"/>
              <a:t>父亲或者母亲的姓名，身份证号，手机号。如果用的不是身份证，另需提供出生年月日。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>
                <a:solidFill>
                  <a:srgbClr val="FF0000"/>
                </a:solidFill>
              </a:rPr>
              <a:t>关于旅游意外险的更多信息请咨询您的团建</a:t>
            </a:r>
            <a:r>
              <a:rPr lang="zh-CN" altLang="en-US" sz="1500" dirty="0" smtClean="0">
                <a:solidFill>
                  <a:srgbClr val="FF0000"/>
                </a:solidFill>
              </a:rPr>
              <a:t>管家</a:t>
            </a: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142976" y="4214030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786050" y="399971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000232" y="399971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428860" y="3928278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642910" y="3999716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74" name="心形 7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58" grpId="0" animBg="1"/>
      <p:bldP spid="5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6861</Words>
  <Application>WPS 文字</Application>
  <PresentationFormat>自定义</PresentationFormat>
  <Paragraphs>606</Paragraphs>
  <Slides>28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9" baseType="lpstr">
      <vt:lpstr>Arial</vt:lpstr>
      <vt:lpstr>方正书宋_GBK</vt:lpstr>
      <vt:lpstr>Wingdings</vt:lpstr>
      <vt:lpstr>Calibri</vt:lpstr>
      <vt:lpstr>Helvetica Neue</vt:lpstr>
      <vt:lpstr>宋体</vt:lpstr>
      <vt:lpstr>汉仪书宋二KW</vt:lpstr>
      <vt:lpstr>微软雅黑</vt:lpstr>
      <vt:lpstr>汉仪旗黑</vt:lpstr>
      <vt:lpstr>Impact</vt:lpstr>
      <vt:lpstr>方正姚体</vt:lpstr>
      <vt:lpstr>苹方-简</vt:lpstr>
      <vt:lpstr>方正正黑简体</vt:lpstr>
      <vt:lpstr>方正正黑简体</vt:lpstr>
      <vt:lpstr>冬青黑体简体中文</vt:lpstr>
      <vt:lpstr>华康少女文字W5</vt:lpstr>
      <vt:lpstr>华文新魏</vt:lpstr>
      <vt:lpstr>方正仿宋简体</vt:lpstr>
      <vt:lpstr>宋体</vt:lpstr>
      <vt:lpstr>Arial Unicode MS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彩色时尚</dc:title>
  <dc:creator>第一PPT</dc:creator>
  <cp:keywords>www.1ppt.com</cp:keywords>
  <cp:lastModifiedBy>wedongo</cp:lastModifiedBy>
  <cp:revision>146</cp:revision>
  <dcterms:created xsi:type="dcterms:W3CDTF">2022-04-20T13:11:27Z</dcterms:created>
  <dcterms:modified xsi:type="dcterms:W3CDTF">2022-04-20T13:11:27Z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1389255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D8.0.7</vt:lpwstr>
  </property>
  <property fmtid="{D5CDD505-2E9C-101B-9397-08002B2CF9AE}" pid="5" name="KSOProductBuildVer">
    <vt:lpwstr>2052-3.9.3.6359</vt:lpwstr>
  </property>
</Properties>
</file>